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00403D-7C77-41EF-B6C8-2429037BFE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EA968C0-975A-49F9-B466-572273987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883C52-02D6-4B17-9D92-321A7EF5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3657-A4AA-4218-98AF-E6A42DCA3F96}" type="datetimeFigureOut">
              <a:rPr lang="en-CA" smtClean="0"/>
              <a:t>2020-01-22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EB4A7B-B7D1-4238-9887-03C646056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6BF963-F8C2-4C1E-875B-2E5F4BB93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4264-6C9F-48E3-BEA2-92DAC73F47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851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2CE197-EEAE-4E4B-ACB1-7FF19474F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E3B6A38-5999-4BB5-A39A-5B24886C4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5252B8-38D6-4016-B43F-5FCED73C5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3657-A4AA-4218-98AF-E6A42DCA3F96}" type="datetimeFigureOut">
              <a:rPr lang="en-CA" smtClean="0"/>
              <a:t>2020-01-22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AB5CA9-FD60-4DA3-96E7-7FCB8BCE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AEDF29-7586-45CA-A579-731BED19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4264-6C9F-48E3-BEA2-92DAC73F47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425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23B6EAA-4129-436D-980F-7600DC51F5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AD9BEF7-0F1F-469F-819D-9E972C076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A4B422-3B99-41F5-BA01-287802424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3657-A4AA-4218-98AF-E6A42DCA3F96}" type="datetimeFigureOut">
              <a:rPr lang="en-CA" smtClean="0"/>
              <a:t>2020-01-22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734121-DB86-41B9-AC2F-062C8FB22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CFE78D-2FE8-442E-A72D-9A815D9F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4264-6C9F-48E3-BEA2-92DAC73F47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406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088376-9E9D-487E-B9A6-35EE56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61D194-1AF2-42F7-ACB5-686885773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FDBBC6-B214-48E6-AECA-053ED33FF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3657-A4AA-4218-98AF-E6A42DCA3F96}" type="datetimeFigureOut">
              <a:rPr lang="en-CA" smtClean="0"/>
              <a:t>2020-01-22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6D4D75-C8DD-4824-8EFB-8FB08A7D8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15EEC3-6484-4515-B336-95B609481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4264-6C9F-48E3-BEA2-92DAC73F47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336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02B7B1-E133-44FF-B1C3-66C6363B7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2CD25F-F056-48AA-BF46-BA8B19A26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1753CE-980A-40F3-8BA9-880C128FD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3657-A4AA-4218-98AF-E6A42DCA3F96}" type="datetimeFigureOut">
              <a:rPr lang="en-CA" smtClean="0"/>
              <a:t>2020-01-22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560506-8118-4DB4-A79C-5F2A48F57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152FFE-AFB5-4C66-8691-934CF41C3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4264-6C9F-48E3-BEA2-92DAC73F47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827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BFEFD3-D0F6-4FBB-B989-6273B0D2E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9130D8-A3A7-46E5-BBBA-EFA2490199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26A313D-D1CA-400E-B9A9-A445A110E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4A3CAF1-6558-4609-AF7F-78001353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3657-A4AA-4218-98AF-E6A42DCA3F96}" type="datetimeFigureOut">
              <a:rPr lang="en-CA" smtClean="0"/>
              <a:t>2020-01-22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9808DE8-6544-4368-A85B-0B5FF38E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028264A-65B3-4723-B32D-061FC785D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4264-6C9F-48E3-BEA2-92DAC73F47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320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68F00B-F447-4CA3-BEF6-1D744D7A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87B608B-8922-4DD1-8465-E6E657BB2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47F960-93F5-48FD-987D-7230C1EBC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CEF328-3AC8-404D-8E97-8B6CC55562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8E14DB5-E514-4A00-9C9B-F2793A2809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2B1E991-BA12-4F52-B5D3-813665241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3657-A4AA-4218-98AF-E6A42DCA3F96}" type="datetimeFigureOut">
              <a:rPr lang="en-CA" smtClean="0"/>
              <a:t>2020-01-22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637C54F-B59E-431C-BC71-7CD8D9C16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5A7A5D8-74D6-48D3-9F92-D77CE13CD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4264-6C9F-48E3-BEA2-92DAC73F47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346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B95283-7A8A-48A6-883E-06746A6AF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03A1113-3532-4DB5-AC49-C6A1FEA55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3657-A4AA-4218-98AF-E6A42DCA3F96}" type="datetimeFigureOut">
              <a:rPr lang="en-CA" smtClean="0"/>
              <a:t>2020-01-22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E4546B7-05DF-42E2-80B8-474C65D9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86A16A1-851D-414E-89AD-EBC1E5616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4264-6C9F-48E3-BEA2-92DAC73F47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680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002992C-74BA-4780-BB5B-C713B17AD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3657-A4AA-4218-98AF-E6A42DCA3F96}" type="datetimeFigureOut">
              <a:rPr lang="en-CA" smtClean="0"/>
              <a:t>2020-01-22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9690890-6729-42CA-957A-272EEF8CB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1C08881-431E-451D-A009-470B9A6C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4264-6C9F-48E3-BEA2-92DAC73F47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572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A74737-A123-4F2C-A7F6-02D8D3232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A75F90-6C74-4AD6-AD10-ED3511303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65E40EB-092C-4143-BC52-D23C20461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16FB673-00CA-4558-A979-70078D8A3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3657-A4AA-4218-98AF-E6A42DCA3F96}" type="datetimeFigureOut">
              <a:rPr lang="en-CA" smtClean="0"/>
              <a:t>2020-01-22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C262679-51AF-4DDF-BF2C-3F19456E8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3C3DCD-B771-4699-B16E-607E05188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4264-6C9F-48E3-BEA2-92DAC73F47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674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70305A-6205-4DE1-8F0B-329472350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1015BE7-92E0-4F43-9323-174E8E79B0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BE87FEC-67DA-4421-BB97-140D4D61F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B65EACB-4CE7-4BA5-BAFA-24B80A960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3657-A4AA-4218-98AF-E6A42DCA3F96}" type="datetimeFigureOut">
              <a:rPr lang="en-CA" smtClean="0"/>
              <a:t>2020-01-22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B4111CA-C06C-4923-903E-B3992F958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DF3BD37-CF14-4A45-9BD0-5F0DD931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4264-6C9F-48E3-BEA2-92DAC73F47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294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B18A766-2130-48E8-B9D8-072A7E5BC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3F49A37-B5DE-4F91-9B50-EC1570E18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A11E7A-A6A9-4CE7-9AD2-6D80BEF30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3657-A4AA-4218-98AF-E6A42DCA3F96}" type="datetimeFigureOut">
              <a:rPr lang="en-CA" smtClean="0"/>
              <a:t>2020-01-22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2918BA-9DF4-459D-BC06-D95FED9E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2C124A-7357-4FA1-AD10-D471B7644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B4264-6C9F-48E3-BEA2-92DAC73F47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818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7JfNBmcjXo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9633C67-1DAC-4528-A8CB-37058B3D9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7501"/>
          </a:xfrm>
        </p:spPr>
        <p:txBody>
          <a:bodyPr>
            <a:normAutofit fontScale="90000"/>
          </a:bodyPr>
          <a:lstStyle/>
          <a:p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43819FAE-712C-47F4-8F25-34DF5466F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146777"/>
              </p:ext>
            </p:extLst>
          </p:nvPr>
        </p:nvGraphicFramePr>
        <p:xfrm>
          <a:off x="190130" y="183604"/>
          <a:ext cx="11812480" cy="109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851">
                  <a:extLst>
                    <a:ext uri="{9D8B030D-6E8A-4147-A177-3AD203B41FA5}">
                      <a16:colId xmlns:a16="http://schemas.microsoft.com/office/drawing/2014/main" xmlns="" val="1956451819"/>
                    </a:ext>
                  </a:extLst>
                </a:gridCol>
                <a:gridCol w="4840780">
                  <a:extLst>
                    <a:ext uri="{9D8B030D-6E8A-4147-A177-3AD203B41FA5}">
                      <a16:colId xmlns:a16="http://schemas.microsoft.com/office/drawing/2014/main" xmlns="" val="2991710268"/>
                    </a:ext>
                  </a:extLst>
                </a:gridCol>
                <a:gridCol w="5563849">
                  <a:extLst>
                    <a:ext uri="{9D8B030D-6E8A-4147-A177-3AD203B41FA5}">
                      <a16:colId xmlns:a16="http://schemas.microsoft.com/office/drawing/2014/main" xmlns="" val="17337398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Energy: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Kinetic (Motion) Energy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Thermal (Heat) Energy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9340119"/>
                  </a:ext>
                </a:extLst>
              </a:tr>
              <a:tr h="636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Particles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Molecules, Atoms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0291010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39DA5035-674A-4F9E-B2C4-8A749BE36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895372"/>
              </p:ext>
            </p:extLst>
          </p:nvPr>
        </p:nvGraphicFramePr>
        <p:xfrm>
          <a:off x="189390" y="1385240"/>
          <a:ext cx="5831889" cy="293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1889">
                  <a:extLst>
                    <a:ext uri="{9D8B030D-6E8A-4147-A177-3AD203B41FA5}">
                      <a16:colId xmlns:a16="http://schemas.microsoft.com/office/drawing/2014/main" xmlns="" val="2182233321"/>
                    </a:ext>
                  </a:extLst>
                </a:gridCol>
              </a:tblGrid>
              <a:tr h="564782">
                <a:tc>
                  <a:txBody>
                    <a:bodyPr/>
                    <a:lstStyle/>
                    <a:p>
                      <a:r>
                        <a:rPr lang="en-CA" sz="2400" dirty="0"/>
                        <a:t>Aluminum Foil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0295359"/>
                  </a:ext>
                </a:extLst>
              </a:tr>
              <a:tr h="23720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Symbol: Al</a:t>
                      </a:r>
                      <a:r>
                        <a:rPr lang="en-CA" sz="2400" dirty="0">
                          <a:effectLst/>
                        </a:rPr>
                        <a:t>(s)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It is very Reactive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Melting Point: 660°C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Boiling Point: 2519°C </a:t>
                      </a:r>
                      <a:r>
                        <a:rPr lang="en-CA" sz="2400" dirty="0">
                          <a:solidFill>
                            <a:srgbClr val="FF0000"/>
                          </a:solidFill>
                        </a:rPr>
                        <a:t>(That’s HOT!)</a:t>
                      </a:r>
                      <a:endParaRPr lang="en-CA" sz="2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CA" sz="24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94941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xmlns="" id="{CD5CFB8E-6F4F-4D10-BBF1-E66A00A35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757520"/>
              </p:ext>
            </p:extLst>
          </p:nvPr>
        </p:nvGraphicFramePr>
        <p:xfrm>
          <a:off x="6169981" y="1407160"/>
          <a:ext cx="5831889" cy="293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1889">
                  <a:extLst>
                    <a:ext uri="{9D8B030D-6E8A-4147-A177-3AD203B41FA5}">
                      <a16:colId xmlns:a16="http://schemas.microsoft.com/office/drawing/2014/main" xmlns="" val="2182233321"/>
                    </a:ext>
                  </a:extLst>
                </a:gridCol>
              </a:tblGrid>
              <a:tr h="462592">
                <a:tc>
                  <a:txBody>
                    <a:bodyPr/>
                    <a:lstStyle/>
                    <a:p>
                      <a:r>
                        <a:rPr lang="en-CA" sz="2400" dirty="0"/>
                        <a:t>Rust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0295359"/>
                  </a:ext>
                </a:extLst>
              </a:tr>
              <a:tr h="7984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Molecule: </a:t>
                      </a:r>
                      <a:r>
                        <a:rPr lang="en-CA" sz="2400" dirty="0"/>
                        <a:t>Fe</a:t>
                      </a:r>
                      <a:r>
                        <a:rPr lang="en-CA" sz="2400" baseline="-25000" dirty="0"/>
                        <a:t>2</a:t>
                      </a:r>
                      <a:r>
                        <a:rPr lang="en-CA" sz="2400" dirty="0"/>
                        <a:t>O</a:t>
                      </a:r>
                      <a:r>
                        <a:rPr lang="en-CA" sz="2400" baseline="-25000" dirty="0"/>
                        <a:t>3 </a:t>
                      </a:r>
                      <a:r>
                        <a:rPr lang="en-CA" sz="2400" dirty="0"/>
                        <a:t>(aka Iron (III) Oxide)</a:t>
                      </a:r>
                      <a:endParaRPr lang="en-CA" sz="240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Made of 2 kinds of Elements: Iron &amp; Oxygen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94941"/>
                  </a:ext>
                </a:extLst>
              </a:tr>
              <a:tr h="7984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Iron Symbol: Fe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Iron is less reactive then Aluminum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3249593"/>
                  </a:ext>
                </a:extLst>
              </a:tr>
              <a:tr h="46259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2400" dirty="0">
                          <a:effectLst/>
                        </a:rPr>
                        <a:t>Oxygen Symbol: 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4726918"/>
                  </a:ext>
                </a:extLst>
              </a:tr>
            </a:tbl>
          </a:graphicData>
        </a:graphic>
      </p:graphicFrame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xmlns="" id="{65B06AA9-17D0-4C2D-B676-9648F1B14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213076"/>
              </p:ext>
            </p:extLst>
          </p:nvPr>
        </p:nvGraphicFramePr>
        <p:xfrm>
          <a:off x="189390" y="4561813"/>
          <a:ext cx="1181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497">
                  <a:extLst>
                    <a:ext uri="{9D8B030D-6E8A-4147-A177-3AD203B41FA5}">
                      <a16:colId xmlns:a16="http://schemas.microsoft.com/office/drawing/2014/main" xmlns="" val="1040833345"/>
                    </a:ext>
                  </a:extLst>
                </a:gridCol>
                <a:gridCol w="8219983">
                  <a:extLst>
                    <a:ext uri="{9D8B030D-6E8A-4147-A177-3AD203B41FA5}">
                      <a16:colId xmlns:a16="http://schemas.microsoft.com/office/drawing/2014/main" xmlns="" val="3993498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3200" dirty="0"/>
                        <a:t>Chemical Reaction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3200" dirty="0"/>
                        <a:t>Fe</a:t>
                      </a:r>
                      <a:r>
                        <a:rPr lang="en-CA" sz="3200" baseline="-25000" dirty="0"/>
                        <a:t>2</a:t>
                      </a:r>
                      <a:r>
                        <a:rPr lang="en-CA" sz="3200" dirty="0"/>
                        <a:t>O</a:t>
                      </a:r>
                      <a:r>
                        <a:rPr lang="en-CA" sz="3200" baseline="-25000" dirty="0"/>
                        <a:t>3</a:t>
                      </a:r>
                      <a:r>
                        <a:rPr lang="en-CA" sz="3200" dirty="0"/>
                        <a:t>(s) + 2Al(s) → Al</a:t>
                      </a:r>
                      <a:r>
                        <a:rPr lang="en-CA" sz="3200" baseline="-25000" dirty="0"/>
                        <a:t>2</a:t>
                      </a:r>
                      <a:r>
                        <a:rPr lang="en-CA" sz="3200" dirty="0"/>
                        <a:t>O</a:t>
                      </a:r>
                      <a:r>
                        <a:rPr lang="en-CA" sz="3200" baseline="-25000" dirty="0"/>
                        <a:t>3</a:t>
                      </a:r>
                      <a:r>
                        <a:rPr lang="en-CA" sz="3200" dirty="0"/>
                        <a:t>(s) + 2Fe(s) </a:t>
                      </a:r>
                      <a:r>
                        <a:rPr lang="en-CA" sz="3200" dirty="0">
                          <a:solidFill>
                            <a:srgbClr val="FF0000"/>
                          </a:solidFill>
                        </a:rPr>
                        <a:t>+ heat</a:t>
                      </a:r>
                      <a:endParaRPr lang="en-C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0762049"/>
                  </a:ext>
                </a:extLst>
              </a:tr>
            </a:tbl>
          </a:graphicData>
        </a:graphic>
      </p:graphicFrame>
      <p:pic>
        <p:nvPicPr>
          <p:cNvPr id="1026" name="Picture 2" descr="Image result for thermite reaction">
            <a:extLst>
              <a:ext uri="{FF2B5EF4-FFF2-40B4-BE49-F238E27FC236}">
                <a16:creationId xmlns:a16="http://schemas.microsoft.com/office/drawing/2014/main" xmlns="" id="{8BD6E5CF-EB2C-4E7E-8243-CACDFD41A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611" y="5225810"/>
            <a:ext cx="2017336" cy="151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thermite reaction">
            <a:extLst>
              <a:ext uri="{FF2B5EF4-FFF2-40B4-BE49-F238E27FC236}">
                <a16:creationId xmlns:a16="http://schemas.microsoft.com/office/drawing/2014/main" xmlns="" id="{7DAE645B-73A5-42E4-B978-9BC83B48F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658" y="5163341"/>
            <a:ext cx="3024113" cy="1635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rusty spheres thermite">
            <a:extLst>
              <a:ext uri="{FF2B5EF4-FFF2-40B4-BE49-F238E27FC236}">
                <a16:creationId xmlns:a16="http://schemas.microsoft.com/office/drawing/2014/main" xmlns="" id="{195544E2-9724-42E9-9BE5-698085F222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4" r="18301" b="21209"/>
          <a:stretch/>
        </p:blipFill>
        <p:spPr bwMode="auto">
          <a:xfrm>
            <a:off x="2025937" y="5259507"/>
            <a:ext cx="2775406" cy="147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996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D62DED-E677-49FE-B39C-8571548B7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67065"/>
            <a:ext cx="12192000" cy="114458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CA" sz="5400" b="1" dirty="0">
                <a:solidFill>
                  <a:schemeClr val="bg1"/>
                </a:solidFill>
              </a:rPr>
              <a:t>Fe</a:t>
            </a:r>
            <a:r>
              <a:rPr lang="en-CA" sz="5400" b="1" baseline="-25000" dirty="0">
                <a:solidFill>
                  <a:schemeClr val="bg1"/>
                </a:solidFill>
              </a:rPr>
              <a:t>2</a:t>
            </a:r>
            <a:r>
              <a:rPr lang="en-CA" sz="5400" b="1" dirty="0">
                <a:solidFill>
                  <a:schemeClr val="bg1"/>
                </a:solidFill>
              </a:rPr>
              <a:t>O</a:t>
            </a:r>
            <a:r>
              <a:rPr lang="en-CA" sz="5400" b="1" baseline="-25000" dirty="0">
                <a:solidFill>
                  <a:schemeClr val="bg1"/>
                </a:solidFill>
              </a:rPr>
              <a:t>3</a:t>
            </a:r>
            <a:r>
              <a:rPr lang="en-CA" sz="5400" b="1" dirty="0">
                <a:solidFill>
                  <a:schemeClr val="bg1"/>
                </a:solidFill>
              </a:rPr>
              <a:t>(s) + 2Al(s) → Al</a:t>
            </a:r>
            <a:r>
              <a:rPr lang="en-CA" sz="5400" b="1" baseline="-25000" dirty="0">
                <a:solidFill>
                  <a:schemeClr val="bg1"/>
                </a:solidFill>
              </a:rPr>
              <a:t>2</a:t>
            </a:r>
            <a:r>
              <a:rPr lang="en-CA" sz="5400" b="1" dirty="0">
                <a:solidFill>
                  <a:schemeClr val="bg1"/>
                </a:solidFill>
              </a:rPr>
              <a:t>O</a:t>
            </a:r>
            <a:r>
              <a:rPr lang="en-CA" sz="5400" b="1" baseline="-25000" dirty="0">
                <a:solidFill>
                  <a:schemeClr val="bg1"/>
                </a:solidFill>
              </a:rPr>
              <a:t>3</a:t>
            </a:r>
            <a:r>
              <a:rPr lang="en-CA" sz="5400" b="1" dirty="0">
                <a:solidFill>
                  <a:schemeClr val="bg1"/>
                </a:solidFill>
              </a:rPr>
              <a:t>(s) + 2Fe(s) </a:t>
            </a:r>
            <a:r>
              <a:rPr lang="en-CA" sz="6000" b="1" u="sng" dirty="0">
                <a:solidFill>
                  <a:schemeClr val="accent2"/>
                </a:solidFill>
              </a:rPr>
              <a:t>+ HEAT</a:t>
            </a:r>
            <a:endParaRPr lang="en-CA" sz="5400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7D35D6-9621-4601-B800-A91EF6483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1" name="Picture 4" descr="Image result for rusty spheres thermite">
            <a:extLst>
              <a:ext uri="{FF2B5EF4-FFF2-40B4-BE49-F238E27FC236}">
                <a16:creationId xmlns:a16="http://schemas.microsoft.com/office/drawing/2014/main" xmlns="" id="{8DC0F5F9-68C6-4329-9D9C-FBFD72B1E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6" r="23616"/>
          <a:stretch>
            <a:fillRect/>
          </a:stretch>
        </p:blipFill>
        <p:spPr bwMode="auto">
          <a:xfrm>
            <a:off x="3430780" y="2553651"/>
            <a:ext cx="4588742" cy="362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431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5C354A-ACE0-4828-83D5-E37E61FA0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2696"/>
            <a:ext cx="9144000" cy="1197504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CA" sz="7200" b="1" dirty="0">
                <a:solidFill>
                  <a:schemeClr val="bg1"/>
                </a:solidFill>
              </a:rPr>
              <a:t>Real Life Applications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BC096DE-A97C-4E70-A2C8-CD4235AD9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63171"/>
            <a:ext cx="9144000" cy="7667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CA" sz="4000" dirty="0"/>
              <a:t>Thermite Reaction: Welding Railroad tracks</a:t>
            </a:r>
          </a:p>
          <a:p>
            <a:endParaRPr lang="en-CA" dirty="0"/>
          </a:p>
        </p:txBody>
      </p:sp>
      <p:pic>
        <p:nvPicPr>
          <p:cNvPr id="4" name="Picture 4" descr="Image result for thermite reaction">
            <a:extLst>
              <a:ext uri="{FF2B5EF4-FFF2-40B4-BE49-F238E27FC236}">
                <a16:creationId xmlns:a16="http://schemas.microsoft.com/office/drawing/2014/main" xmlns="" id="{0B4D298C-89CD-4620-8109-FA9B67652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126" y="2648652"/>
            <a:ext cx="7036541" cy="3806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9C51542-7ADD-400A-B5D8-25470A49AD14}"/>
              </a:ext>
            </a:extLst>
          </p:cNvPr>
          <p:cNvSpPr/>
          <p:nvPr/>
        </p:nvSpPr>
        <p:spPr>
          <a:xfrm>
            <a:off x="313572" y="5194829"/>
            <a:ext cx="24208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https://www.youtube.com/watch?v=-7JfNBmcjXo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195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89099D-C2F4-40F9-B887-058349C1934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CA" b="1" dirty="0">
                <a:solidFill>
                  <a:schemeClr val="bg1"/>
                </a:solidFill>
              </a:rPr>
              <a:t>Make Observations, Ask Questions</a:t>
            </a:r>
            <a:br>
              <a:rPr lang="en-CA" b="1" dirty="0">
                <a:solidFill>
                  <a:schemeClr val="bg1"/>
                </a:solidFill>
              </a:rPr>
            </a:br>
            <a:r>
              <a:rPr lang="en-CA" b="1" dirty="0">
                <a:solidFill>
                  <a:schemeClr val="bg1"/>
                </a:solidFill>
              </a:rPr>
              <a:t>Do Research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0245522-8C12-4F6F-984F-9B16F0C82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45267"/>
            <a:ext cx="3932237" cy="38115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CA" sz="2000" b="1" dirty="0">
                <a:solidFill>
                  <a:schemeClr val="accent1">
                    <a:lumMod val="50000"/>
                  </a:schemeClr>
                </a:solidFill>
              </a:rPr>
              <a:t>Observations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2 metal spheres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same size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 1 Rust Fe</a:t>
            </a:r>
            <a:r>
              <a:rPr lang="en-CA" baseline="-25000" dirty="0"/>
              <a:t>2</a:t>
            </a:r>
            <a:r>
              <a:rPr lang="en-CA" dirty="0"/>
              <a:t>O</a:t>
            </a:r>
            <a:r>
              <a:rPr lang="en-CA" baseline="-25000" dirty="0"/>
              <a:t>3</a:t>
            </a:r>
            <a:r>
              <a:rPr lang="en-CA" dirty="0"/>
              <a:t>(s) also known as Iron (III) Oxide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1 covered in Aluminum foil</a:t>
            </a:r>
          </a:p>
          <a:p>
            <a:r>
              <a:rPr lang="en-CA" sz="2000" b="1" dirty="0">
                <a:solidFill>
                  <a:schemeClr val="accent1">
                    <a:lumMod val="50000"/>
                  </a:schemeClr>
                </a:solidFill>
              </a:rPr>
              <a:t>Questions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What is special about Aluminum foil or Rust? What is a chemical reaction? What does the periodic table tell me? Why is the melting point of Aluminum “hot?” 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b="1" dirty="0"/>
              <a:t>What happens when you strike an Aluminum sphere with a Rusty (Iron) sphere?</a:t>
            </a:r>
            <a:endParaRPr lang="en-CA" dirty="0"/>
          </a:p>
          <a:p>
            <a:pPr lvl="0"/>
            <a:r>
              <a:rPr lang="en-CA" sz="2000" b="1" dirty="0">
                <a:solidFill>
                  <a:schemeClr val="accent1">
                    <a:lumMod val="50000"/>
                  </a:schemeClr>
                </a:solidFill>
              </a:rPr>
              <a:t>Research: </a:t>
            </a:r>
            <a:r>
              <a:rPr lang="en-CA" dirty="0"/>
              <a:t>INFO Bank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</p:txBody>
      </p:sp>
      <p:pic>
        <p:nvPicPr>
          <p:cNvPr id="2050" name="Picture 2" descr="Image result for rusty spheres thermite">
            <a:extLst>
              <a:ext uri="{FF2B5EF4-FFF2-40B4-BE49-F238E27FC236}">
                <a16:creationId xmlns:a16="http://schemas.microsoft.com/office/drawing/2014/main" xmlns="" id="{5651540B-C370-4C62-9596-C90D7E18CF27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6" r="2361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787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5C354A-ACE0-4828-83D5-E37E61FA0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CA" sz="7200" b="1" dirty="0">
                <a:solidFill>
                  <a:schemeClr val="bg1"/>
                </a:solidFill>
              </a:rPr>
              <a:t>Make a Hypothesis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BC096DE-A97C-4E70-A2C8-CD4235AD9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CA" sz="4000" dirty="0"/>
              <a:t>Aluminum will react with Iron and heat (spark, flame, light, </a:t>
            </a:r>
            <a:r>
              <a:rPr lang="en-CA" sz="4000" dirty="0" smtClean="0"/>
              <a:t>heat</a:t>
            </a:r>
            <a:r>
              <a:rPr lang="en-CA" sz="4000" dirty="0" smtClean="0"/>
              <a:t>) </a:t>
            </a:r>
            <a:r>
              <a:rPr lang="en-CA" sz="4000" dirty="0"/>
              <a:t>will be released.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906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89099D-C2F4-40F9-B887-058349C1934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CA" b="1" dirty="0">
                <a:solidFill>
                  <a:schemeClr val="bg1"/>
                </a:solidFill>
              </a:rPr>
              <a:t>Do Experiment </a:t>
            </a:r>
            <a:br>
              <a:rPr lang="en-CA" b="1" dirty="0">
                <a:solidFill>
                  <a:schemeClr val="bg1"/>
                </a:solidFill>
              </a:rPr>
            </a:br>
            <a:r>
              <a:rPr lang="en-CA" b="1" dirty="0">
                <a:solidFill>
                  <a:schemeClr val="bg1"/>
                </a:solidFill>
              </a:rPr>
              <a:t>(Safety Precautions)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0245522-8C12-4F6F-984F-9B16F0C82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45267"/>
            <a:ext cx="3932237" cy="38115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CA" sz="3200" b="1" dirty="0">
                <a:solidFill>
                  <a:schemeClr val="accent1">
                    <a:lumMod val="50000"/>
                  </a:schemeClr>
                </a:solidFill>
              </a:rPr>
              <a:t>Safety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b="1" dirty="0"/>
              <a:t>Goggles,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b="1" dirty="0"/>
              <a:t>ear protection,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b="1" dirty="0"/>
              <a:t>UV glasses,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b="1" dirty="0"/>
              <a:t>gloves,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b="1" dirty="0"/>
              <a:t> fingers,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b="1" dirty="0"/>
              <a:t>tight grip,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b="1" dirty="0"/>
              <a:t>clothing/hair,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b="1" dirty="0"/>
              <a:t>Space,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b="1" dirty="0"/>
              <a:t>Behaviour</a:t>
            </a:r>
          </a:p>
          <a:p>
            <a:pPr>
              <a:spcBef>
                <a:spcPts val="0"/>
              </a:spcBef>
            </a:pPr>
            <a:endParaRPr lang="en-CA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CA" sz="3200" b="1" dirty="0">
                <a:solidFill>
                  <a:schemeClr val="accent1">
                    <a:lumMod val="50000"/>
                  </a:schemeClr>
                </a:solidFill>
              </a:rPr>
              <a:t>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b="1" dirty="0"/>
              <a:t>Strike spheres against each other</a:t>
            </a:r>
          </a:p>
        </p:txBody>
      </p:sp>
      <p:pic>
        <p:nvPicPr>
          <p:cNvPr id="3076" name="Picture 4" descr="Image result for rusty spheres thermite">
            <a:extLst>
              <a:ext uri="{FF2B5EF4-FFF2-40B4-BE49-F238E27FC236}">
                <a16:creationId xmlns:a16="http://schemas.microsoft.com/office/drawing/2014/main" xmlns="" id="{BBAB8F56-7C3A-48BE-998F-F55E700CD70B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6" r="2361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69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89099D-C2F4-40F9-B887-058349C1934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CA" b="1" dirty="0">
                <a:solidFill>
                  <a:schemeClr val="bg1"/>
                </a:solidFill>
              </a:rPr>
              <a:t>Collect Data </a:t>
            </a:r>
            <a:br>
              <a:rPr lang="en-CA" b="1" dirty="0">
                <a:solidFill>
                  <a:schemeClr val="bg1"/>
                </a:solidFill>
              </a:rPr>
            </a:br>
            <a:r>
              <a:rPr lang="en-CA" b="1" dirty="0">
                <a:solidFill>
                  <a:schemeClr val="bg1"/>
                </a:solidFill>
              </a:rPr>
              <a:t>(Make Observations)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0245522-8C12-4F6F-984F-9B16F0C82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45267"/>
            <a:ext cx="3932237" cy="38115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b="1" dirty="0"/>
              <a:t>Sound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b="1" dirty="0"/>
              <a:t>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b="1" dirty="0"/>
              <a:t>Spark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b="1" dirty="0" smtClean="0"/>
              <a:t>Heat</a:t>
            </a:r>
            <a:endParaRPr lang="en-CA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b="1" dirty="0"/>
              <a:t>Aluminum foil worn away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b="1" dirty="0"/>
              <a:t>Rust worn away,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b="1" dirty="0"/>
              <a:t>Aluminum fused to sphere</a:t>
            </a:r>
          </a:p>
        </p:txBody>
      </p:sp>
      <p:pic>
        <p:nvPicPr>
          <p:cNvPr id="4102" name="Picture 6" descr="Image result for rusty spheres thermite">
            <a:extLst>
              <a:ext uri="{FF2B5EF4-FFF2-40B4-BE49-F238E27FC236}">
                <a16:creationId xmlns:a16="http://schemas.microsoft.com/office/drawing/2014/main" xmlns="" id="{AD025738-E408-4C37-8004-28416738ABA2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r="14539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353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5C354A-ACE0-4828-83D5-E37E61FA0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CA" sz="7200" b="1" dirty="0">
                <a:solidFill>
                  <a:schemeClr val="bg1"/>
                </a:solidFill>
              </a:rPr>
              <a:t>Draw Conclusions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BC096DE-A97C-4E70-A2C8-CD4235AD9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CA" sz="4000" dirty="0"/>
              <a:t>Thermite (Goldschmidt) Reaction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994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9633C67-1DAC-4528-A8CB-37058B3D9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7501"/>
          </a:xfrm>
        </p:spPr>
        <p:txBody>
          <a:bodyPr>
            <a:normAutofit fontScale="90000"/>
          </a:bodyPr>
          <a:lstStyle/>
          <a:p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43819FAE-712C-47F4-8F25-34DF5466FDB7}"/>
              </a:ext>
            </a:extLst>
          </p:cNvPr>
          <p:cNvGraphicFramePr>
            <a:graphicFrameLocks noGrp="1"/>
          </p:cNvGraphicFramePr>
          <p:nvPr/>
        </p:nvGraphicFramePr>
        <p:xfrm>
          <a:off x="190130" y="183604"/>
          <a:ext cx="11812480" cy="109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851">
                  <a:extLst>
                    <a:ext uri="{9D8B030D-6E8A-4147-A177-3AD203B41FA5}">
                      <a16:colId xmlns:a16="http://schemas.microsoft.com/office/drawing/2014/main" xmlns="" val="1956451819"/>
                    </a:ext>
                  </a:extLst>
                </a:gridCol>
                <a:gridCol w="4840780">
                  <a:extLst>
                    <a:ext uri="{9D8B030D-6E8A-4147-A177-3AD203B41FA5}">
                      <a16:colId xmlns:a16="http://schemas.microsoft.com/office/drawing/2014/main" xmlns="" val="2991710268"/>
                    </a:ext>
                  </a:extLst>
                </a:gridCol>
                <a:gridCol w="5563849">
                  <a:extLst>
                    <a:ext uri="{9D8B030D-6E8A-4147-A177-3AD203B41FA5}">
                      <a16:colId xmlns:a16="http://schemas.microsoft.com/office/drawing/2014/main" xmlns="" val="17337398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Energy: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Kinetic (Motion) Energy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Thermal (Heat) Energy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9340119"/>
                  </a:ext>
                </a:extLst>
              </a:tr>
              <a:tr h="636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Particles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Molecules, Atoms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0291010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39DA5035-674A-4F9E-B2C4-8A749BE3648E}"/>
              </a:ext>
            </a:extLst>
          </p:cNvPr>
          <p:cNvGraphicFramePr>
            <a:graphicFrameLocks noGrp="1"/>
          </p:cNvGraphicFramePr>
          <p:nvPr/>
        </p:nvGraphicFramePr>
        <p:xfrm>
          <a:off x="189390" y="1385240"/>
          <a:ext cx="5831889" cy="293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1889">
                  <a:extLst>
                    <a:ext uri="{9D8B030D-6E8A-4147-A177-3AD203B41FA5}">
                      <a16:colId xmlns:a16="http://schemas.microsoft.com/office/drawing/2014/main" xmlns="" val="2182233321"/>
                    </a:ext>
                  </a:extLst>
                </a:gridCol>
              </a:tblGrid>
              <a:tr h="564782">
                <a:tc>
                  <a:txBody>
                    <a:bodyPr/>
                    <a:lstStyle/>
                    <a:p>
                      <a:r>
                        <a:rPr lang="en-CA" sz="2400" dirty="0"/>
                        <a:t>Aluminum Foil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0295359"/>
                  </a:ext>
                </a:extLst>
              </a:tr>
              <a:tr h="23720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Symbol: Al</a:t>
                      </a:r>
                      <a:r>
                        <a:rPr lang="en-CA" sz="2400" dirty="0">
                          <a:effectLst/>
                        </a:rPr>
                        <a:t>(s)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It is very Reactive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Melting Point: 660°C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Boiling Point: 2519°C </a:t>
                      </a:r>
                      <a:r>
                        <a:rPr lang="en-CA" sz="2400" dirty="0">
                          <a:solidFill>
                            <a:srgbClr val="FF0000"/>
                          </a:solidFill>
                        </a:rPr>
                        <a:t>(That’s HOT!)</a:t>
                      </a:r>
                      <a:endParaRPr lang="en-CA" sz="2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CA" sz="24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94941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xmlns="" id="{CD5CFB8E-6F4F-4D10-BBF1-E66A00A35332}"/>
              </a:ext>
            </a:extLst>
          </p:cNvPr>
          <p:cNvGraphicFramePr>
            <a:graphicFrameLocks noGrp="1"/>
          </p:cNvGraphicFramePr>
          <p:nvPr/>
        </p:nvGraphicFramePr>
        <p:xfrm>
          <a:off x="6169981" y="1407160"/>
          <a:ext cx="5831889" cy="293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1889">
                  <a:extLst>
                    <a:ext uri="{9D8B030D-6E8A-4147-A177-3AD203B41FA5}">
                      <a16:colId xmlns:a16="http://schemas.microsoft.com/office/drawing/2014/main" xmlns="" val="2182233321"/>
                    </a:ext>
                  </a:extLst>
                </a:gridCol>
              </a:tblGrid>
              <a:tr h="462592">
                <a:tc>
                  <a:txBody>
                    <a:bodyPr/>
                    <a:lstStyle/>
                    <a:p>
                      <a:r>
                        <a:rPr lang="en-CA" sz="2400" dirty="0"/>
                        <a:t>Rust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0295359"/>
                  </a:ext>
                </a:extLst>
              </a:tr>
              <a:tr h="7984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Molecule: </a:t>
                      </a:r>
                      <a:r>
                        <a:rPr lang="en-CA" sz="2400" dirty="0"/>
                        <a:t>Fe</a:t>
                      </a:r>
                      <a:r>
                        <a:rPr lang="en-CA" sz="2400" baseline="-25000" dirty="0"/>
                        <a:t>2</a:t>
                      </a:r>
                      <a:r>
                        <a:rPr lang="en-CA" sz="2400" dirty="0"/>
                        <a:t>O</a:t>
                      </a:r>
                      <a:r>
                        <a:rPr lang="en-CA" sz="2400" baseline="-25000" dirty="0"/>
                        <a:t>3 </a:t>
                      </a:r>
                      <a:r>
                        <a:rPr lang="en-CA" sz="2400" dirty="0"/>
                        <a:t>(aka Iron (III) Oxide)</a:t>
                      </a:r>
                      <a:endParaRPr lang="en-CA" sz="240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Made of 2 kinds of Elements: Iron &amp; Oxygen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94941"/>
                  </a:ext>
                </a:extLst>
              </a:tr>
              <a:tr h="7984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Iron Symbol: Fe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Iron is less reactive then Aluminum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3249593"/>
                  </a:ext>
                </a:extLst>
              </a:tr>
              <a:tr h="46259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2400" dirty="0">
                          <a:effectLst/>
                        </a:rPr>
                        <a:t>Oxygen Symbol: 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4726918"/>
                  </a:ext>
                </a:extLst>
              </a:tr>
            </a:tbl>
          </a:graphicData>
        </a:graphic>
      </p:graphicFrame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xmlns="" id="{65B06AA9-17D0-4C2D-B676-9648F1B14800}"/>
              </a:ext>
            </a:extLst>
          </p:cNvPr>
          <p:cNvGraphicFramePr>
            <a:graphicFrameLocks noGrp="1"/>
          </p:cNvGraphicFramePr>
          <p:nvPr/>
        </p:nvGraphicFramePr>
        <p:xfrm>
          <a:off x="189390" y="4561813"/>
          <a:ext cx="1181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497">
                  <a:extLst>
                    <a:ext uri="{9D8B030D-6E8A-4147-A177-3AD203B41FA5}">
                      <a16:colId xmlns:a16="http://schemas.microsoft.com/office/drawing/2014/main" xmlns="" val="1040833345"/>
                    </a:ext>
                  </a:extLst>
                </a:gridCol>
                <a:gridCol w="8219983">
                  <a:extLst>
                    <a:ext uri="{9D8B030D-6E8A-4147-A177-3AD203B41FA5}">
                      <a16:colId xmlns:a16="http://schemas.microsoft.com/office/drawing/2014/main" xmlns="" val="3993498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3200" dirty="0"/>
                        <a:t>Chemical Reaction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3200" dirty="0"/>
                        <a:t>Fe</a:t>
                      </a:r>
                      <a:r>
                        <a:rPr lang="en-CA" sz="3200" baseline="-25000" dirty="0"/>
                        <a:t>2</a:t>
                      </a:r>
                      <a:r>
                        <a:rPr lang="en-CA" sz="3200" dirty="0"/>
                        <a:t>O</a:t>
                      </a:r>
                      <a:r>
                        <a:rPr lang="en-CA" sz="3200" baseline="-25000" dirty="0"/>
                        <a:t>3</a:t>
                      </a:r>
                      <a:r>
                        <a:rPr lang="en-CA" sz="3200" dirty="0"/>
                        <a:t>(s) + 2Al(s) → Al</a:t>
                      </a:r>
                      <a:r>
                        <a:rPr lang="en-CA" sz="3200" baseline="-25000" dirty="0"/>
                        <a:t>2</a:t>
                      </a:r>
                      <a:r>
                        <a:rPr lang="en-CA" sz="3200" dirty="0"/>
                        <a:t>O</a:t>
                      </a:r>
                      <a:r>
                        <a:rPr lang="en-CA" sz="3200" baseline="-25000" dirty="0"/>
                        <a:t>3</a:t>
                      </a:r>
                      <a:r>
                        <a:rPr lang="en-CA" sz="3200" dirty="0"/>
                        <a:t>(s) + 2Fe(s) </a:t>
                      </a:r>
                      <a:r>
                        <a:rPr lang="en-CA" sz="3200" dirty="0">
                          <a:solidFill>
                            <a:srgbClr val="FF0000"/>
                          </a:solidFill>
                        </a:rPr>
                        <a:t>+ heat</a:t>
                      </a:r>
                      <a:endParaRPr lang="en-C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0762049"/>
                  </a:ext>
                </a:extLst>
              </a:tr>
            </a:tbl>
          </a:graphicData>
        </a:graphic>
      </p:graphicFrame>
      <p:pic>
        <p:nvPicPr>
          <p:cNvPr id="1026" name="Picture 2" descr="Image result for thermite reaction">
            <a:extLst>
              <a:ext uri="{FF2B5EF4-FFF2-40B4-BE49-F238E27FC236}">
                <a16:creationId xmlns:a16="http://schemas.microsoft.com/office/drawing/2014/main" xmlns="" id="{8BD6E5CF-EB2C-4E7E-8243-CACDFD41A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611" y="5225810"/>
            <a:ext cx="2017336" cy="151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thermite reaction">
            <a:extLst>
              <a:ext uri="{FF2B5EF4-FFF2-40B4-BE49-F238E27FC236}">
                <a16:creationId xmlns:a16="http://schemas.microsoft.com/office/drawing/2014/main" xmlns="" id="{7DAE645B-73A5-42E4-B978-9BC83B48F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658" y="5163341"/>
            <a:ext cx="3024113" cy="1635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rusty spheres thermite">
            <a:extLst>
              <a:ext uri="{FF2B5EF4-FFF2-40B4-BE49-F238E27FC236}">
                <a16:creationId xmlns:a16="http://schemas.microsoft.com/office/drawing/2014/main" xmlns="" id="{195544E2-9724-42E9-9BE5-698085F222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4" r="18301" b="21209"/>
          <a:stretch/>
        </p:blipFill>
        <p:spPr bwMode="auto">
          <a:xfrm>
            <a:off x="2025937" y="5259507"/>
            <a:ext cx="2775406" cy="147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Image result for al on periodic table">
            <a:extLst>
              <a:ext uri="{FF2B5EF4-FFF2-40B4-BE49-F238E27FC236}">
                <a16:creationId xmlns:a16="http://schemas.microsoft.com/office/drawing/2014/main" xmlns="" id="{470197FB-F2B1-47E5-B7E0-7E6E2A4F6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654" y="2003269"/>
            <a:ext cx="665827" cy="84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Fe on periodic table">
            <a:extLst>
              <a:ext uri="{FF2B5EF4-FFF2-40B4-BE49-F238E27FC236}">
                <a16:creationId xmlns:a16="http://schemas.microsoft.com/office/drawing/2014/main" xmlns="" id="{D072BDE3-06FF-4AA0-A59E-83AFE51629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9" t="10099" r="12074" b="8327"/>
          <a:stretch/>
        </p:blipFill>
        <p:spPr bwMode="auto">
          <a:xfrm>
            <a:off x="10996844" y="2707733"/>
            <a:ext cx="876710" cy="89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091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9633C67-1DAC-4528-A8CB-37058B3D9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7501"/>
          </a:xfrm>
        </p:spPr>
        <p:txBody>
          <a:bodyPr>
            <a:normAutofit fontScale="90000"/>
          </a:bodyPr>
          <a:lstStyle/>
          <a:p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sz="3100" dirty="0"/>
              <a:t/>
            </a:r>
            <a:br>
              <a:rPr lang="en-CA" sz="3100" dirty="0"/>
            </a:b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43819FAE-712C-47F4-8F25-34DF5466F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279913"/>
              </p:ext>
            </p:extLst>
          </p:nvPr>
        </p:nvGraphicFramePr>
        <p:xfrm>
          <a:off x="189760" y="755374"/>
          <a:ext cx="11812480" cy="109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851">
                  <a:extLst>
                    <a:ext uri="{9D8B030D-6E8A-4147-A177-3AD203B41FA5}">
                      <a16:colId xmlns:a16="http://schemas.microsoft.com/office/drawing/2014/main" xmlns="" val="1956451819"/>
                    </a:ext>
                  </a:extLst>
                </a:gridCol>
                <a:gridCol w="4840780">
                  <a:extLst>
                    <a:ext uri="{9D8B030D-6E8A-4147-A177-3AD203B41FA5}">
                      <a16:colId xmlns:a16="http://schemas.microsoft.com/office/drawing/2014/main" xmlns="" val="2991710268"/>
                    </a:ext>
                  </a:extLst>
                </a:gridCol>
                <a:gridCol w="5563849">
                  <a:extLst>
                    <a:ext uri="{9D8B030D-6E8A-4147-A177-3AD203B41FA5}">
                      <a16:colId xmlns:a16="http://schemas.microsoft.com/office/drawing/2014/main" xmlns="" val="17337398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Energy: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Kinetic (Motion) Energy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Thermal (Heat) Energy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9340119"/>
                  </a:ext>
                </a:extLst>
              </a:tr>
              <a:tr h="636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Particles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Molecules, Atoms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400" dirty="0"/>
                        <a:t>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0291010"/>
                  </a:ext>
                </a:extLst>
              </a:tr>
            </a:tbl>
          </a:graphicData>
        </a:graphic>
      </p:graphicFrame>
      <p:pic>
        <p:nvPicPr>
          <p:cNvPr id="12" name="Picture 2" descr="Image result for rusty spheres thermite">
            <a:extLst>
              <a:ext uri="{FF2B5EF4-FFF2-40B4-BE49-F238E27FC236}">
                <a16:creationId xmlns:a16="http://schemas.microsoft.com/office/drawing/2014/main" xmlns="" id="{4E00237F-BFE7-4BAF-8363-2055A55A6D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6" r="23616"/>
          <a:stretch>
            <a:fillRect/>
          </a:stretch>
        </p:blipFill>
        <p:spPr bwMode="auto">
          <a:xfrm>
            <a:off x="838199" y="2028292"/>
            <a:ext cx="4587156" cy="3622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Image result for rusty spheres thermite">
            <a:extLst>
              <a:ext uri="{FF2B5EF4-FFF2-40B4-BE49-F238E27FC236}">
                <a16:creationId xmlns:a16="http://schemas.microsoft.com/office/drawing/2014/main" xmlns="" id="{E3D9A4CE-9C7D-4BBD-9174-33A7E12A2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6" r="23616"/>
          <a:stretch>
            <a:fillRect/>
          </a:stretch>
        </p:blipFill>
        <p:spPr bwMode="auto">
          <a:xfrm>
            <a:off x="6766647" y="2081419"/>
            <a:ext cx="4588742" cy="362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EF93A10-557E-47E0-A1D4-FEC2F688C9A7}"/>
              </a:ext>
            </a:extLst>
          </p:cNvPr>
          <p:cNvSpPr txBox="1"/>
          <p:nvPr/>
        </p:nvSpPr>
        <p:spPr>
          <a:xfrm>
            <a:off x="1896532" y="5440906"/>
            <a:ext cx="112098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0" b="1" dirty="0">
                <a:solidFill>
                  <a:srgbClr val="FF0000"/>
                </a:solidFill>
              </a:rPr>
              <a:t>FRICTION = SPARK</a:t>
            </a:r>
          </a:p>
        </p:txBody>
      </p:sp>
    </p:spTree>
    <p:extLst>
      <p:ext uri="{BB962C8B-B14F-4D97-AF65-F5344CB8AC3E}">
        <p14:creationId xmlns:p14="http://schemas.microsoft.com/office/powerpoint/2010/main" val="2426141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D62DED-E677-49FE-B39C-8571548B7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67065"/>
            <a:ext cx="12192000" cy="114458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CA" sz="5400" b="1" dirty="0">
                <a:solidFill>
                  <a:schemeClr val="bg1"/>
                </a:solidFill>
              </a:rPr>
              <a:t>Fe</a:t>
            </a:r>
            <a:r>
              <a:rPr lang="en-CA" sz="5400" b="1" baseline="-25000" dirty="0">
                <a:solidFill>
                  <a:schemeClr val="bg1"/>
                </a:solidFill>
              </a:rPr>
              <a:t>2</a:t>
            </a:r>
            <a:r>
              <a:rPr lang="en-CA" sz="5400" b="1" dirty="0">
                <a:solidFill>
                  <a:schemeClr val="bg1"/>
                </a:solidFill>
              </a:rPr>
              <a:t>O</a:t>
            </a:r>
            <a:r>
              <a:rPr lang="en-CA" sz="5400" b="1" baseline="-25000" dirty="0">
                <a:solidFill>
                  <a:schemeClr val="bg1"/>
                </a:solidFill>
              </a:rPr>
              <a:t>3</a:t>
            </a:r>
            <a:r>
              <a:rPr lang="en-CA" sz="5400" b="1" dirty="0">
                <a:solidFill>
                  <a:schemeClr val="bg1"/>
                </a:solidFill>
              </a:rPr>
              <a:t>(s) + 2Al(s) → Al</a:t>
            </a:r>
            <a:r>
              <a:rPr lang="en-CA" sz="5400" b="1" baseline="-25000" dirty="0">
                <a:solidFill>
                  <a:schemeClr val="bg1"/>
                </a:solidFill>
              </a:rPr>
              <a:t>2</a:t>
            </a:r>
            <a:r>
              <a:rPr lang="en-CA" sz="5400" b="1" dirty="0">
                <a:solidFill>
                  <a:schemeClr val="bg1"/>
                </a:solidFill>
              </a:rPr>
              <a:t>O</a:t>
            </a:r>
            <a:r>
              <a:rPr lang="en-CA" sz="5400" b="1" baseline="-25000" dirty="0">
                <a:solidFill>
                  <a:schemeClr val="bg1"/>
                </a:solidFill>
              </a:rPr>
              <a:t>3</a:t>
            </a:r>
            <a:r>
              <a:rPr lang="en-CA" sz="5400" b="1" dirty="0">
                <a:solidFill>
                  <a:schemeClr val="bg1"/>
                </a:solidFill>
              </a:rPr>
              <a:t>(s) + 2Fe(s) </a:t>
            </a:r>
            <a:r>
              <a:rPr lang="en-CA" sz="6000" b="1" u="sng" dirty="0">
                <a:solidFill>
                  <a:schemeClr val="accent2"/>
                </a:solidFill>
              </a:rPr>
              <a:t>+ HEAT</a:t>
            </a:r>
            <a:endParaRPr lang="en-CA" sz="5400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7D35D6-9621-4601-B800-A91EF6483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Arrow: Curved Down 3">
            <a:extLst>
              <a:ext uri="{FF2B5EF4-FFF2-40B4-BE49-F238E27FC236}">
                <a16:creationId xmlns:a16="http://schemas.microsoft.com/office/drawing/2014/main" xmlns="" id="{6420E715-30B7-4546-BDFF-2FA1200B557A}"/>
              </a:ext>
            </a:extLst>
          </p:cNvPr>
          <p:cNvSpPr/>
          <p:nvPr/>
        </p:nvSpPr>
        <p:spPr>
          <a:xfrm rot="10800000">
            <a:off x="389466" y="2151047"/>
            <a:ext cx="3166533" cy="605897"/>
          </a:xfrm>
          <a:prstGeom prst="curvedDownArrow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5" name="Arrow: Curved Down 4">
            <a:extLst>
              <a:ext uri="{FF2B5EF4-FFF2-40B4-BE49-F238E27FC236}">
                <a16:creationId xmlns:a16="http://schemas.microsoft.com/office/drawing/2014/main" xmlns="" id="{8099CBD5-74E8-4707-832F-953E6570D36A}"/>
              </a:ext>
            </a:extLst>
          </p:cNvPr>
          <p:cNvSpPr/>
          <p:nvPr/>
        </p:nvSpPr>
        <p:spPr>
          <a:xfrm rot="21388905">
            <a:off x="464338" y="486813"/>
            <a:ext cx="3166533" cy="605897"/>
          </a:xfrm>
          <a:prstGeom prst="curvedDownArrow">
            <a:avLst/>
          </a:prstGeom>
          <a:solidFill>
            <a:srgbClr val="00B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xmlns="" id="{497162AC-19DD-485D-BB6E-3B83EE9070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094224"/>
              </p:ext>
            </p:extLst>
          </p:nvPr>
        </p:nvGraphicFramePr>
        <p:xfrm>
          <a:off x="224362" y="3873867"/>
          <a:ext cx="5831889" cy="293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1889">
                  <a:extLst>
                    <a:ext uri="{9D8B030D-6E8A-4147-A177-3AD203B41FA5}">
                      <a16:colId xmlns:a16="http://schemas.microsoft.com/office/drawing/2014/main" xmlns="" val="2182233321"/>
                    </a:ext>
                  </a:extLst>
                </a:gridCol>
              </a:tblGrid>
              <a:tr h="564782">
                <a:tc>
                  <a:txBody>
                    <a:bodyPr/>
                    <a:lstStyle/>
                    <a:p>
                      <a:r>
                        <a:rPr lang="en-CA" sz="2400" dirty="0"/>
                        <a:t>Aluminum Foil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0295359"/>
                  </a:ext>
                </a:extLst>
              </a:tr>
              <a:tr h="23720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Symbol: Al</a:t>
                      </a:r>
                      <a:r>
                        <a:rPr lang="en-CA" sz="2400" dirty="0">
                          <a:effectLst/>
                        </a:rPr>
                        <a:t>(s)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It is very Reactive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Melting Point: 660°C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Boiling Point: 2519°C </a:t>
                      </a:r>
                      <a:r>
                        <a:rPr lang="en-CA" sz="2400" dirty="0">
                          <a:solidFill>
                            <a:srgbClr val="FF0000"/>
                          </a:solidFill>
                        </a:rPr>
                        <a:t>(That’s HOT!)</a:t>
                      </a:r>
                      <a:endParaRPr lang="en-CA" sz="2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CA" sz="24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94941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A7904FCC-ECDE-4DF8-9789-2CCECC8477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666763"/>
              </p:ext>
            </p:extLst>
          </p:nvPr>
        </p:nvGraphicFramePr>
        <p:xfrm>
          <a:off x="6135751" y="3873867"/>
          <a:ext cx="5831889" cy="293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1889">
                  <a:extLst>
                    <a:ext uri="{9D8B030D-6E8A-4147-A177-3AD203B41FA5}">
                      <a16:colId xmlns:a16="http://schemas.microsoft.com/office/drawing/2014/main" xmlns="" val="2182233321"/>
                    </a:ext>
                  </a:extLst>
                </a:gridCol>
              </a:tblGrid>
              <a:tr h="462592">
                <a:tc>
                  <a:txBody>
                    <a:bodyPr/>
                    <a:lstStyle/>
                    <a:p>
                      <a:r>
                        <a:rPr lang="en-CA" sz="2400" dirty="0"/>
                        <a:t>Rust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0295359"/>
                  </a:ext>
                </a:extLst>
              </a:tr>
              <a:tr h="7984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Molecule: </a:t>
                      </a:r>
                      <a:r>
                        <a:rPr lang="en-CA" sz="2400" dirty="0"/>
                        <a:t>Fe</a:t>
                      </a:r>
                      <a:r>
                        <a:rPr lang="en-CA" sz="2400" baseline="-25000" dirty="0"/>
                        <a:t>2</a:t>
                      </a:r>
                      <a:r>
                        <a:rPr lang="en-CA" sz="2400" dirty="0"/>
                        <a:t>O</a:t>
                      </a:r>
                      <a:r>
                        <a:rPr lang="en-CA" sz="2400" baseline="-25000" dirty="0"/>
                        <a:t>3 </a:t>
                      </a:r>
                      <a:r>
                        <a:rPr lang="en-CA" sz="2400" dirty="0"/>
                        <a:t>(aka Iron (III) Oxide)</a:t>
                      </a:r>
                      <a:endParaRPr lang="en-CA" sz="240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Made of 2 kinds of Elements: Iron &amp; Oxygen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94941"/>
                  </a:ext>
                </a:extLst>
              </a:tr>
              <a:tr h="7984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Iron Symbol: Fe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>
                          <a:effectLst/>
                        </a:rPr>
                        <a:t>Iron is less reactive then Aluminum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3249593"/>
                  </a:ext>
                </a:extLst>
              </a:tr>
              <a:tr h="46259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2400" dirty="0">
                          <a:effectLst/>
                        </a:rPr>
                        <a:t>Oxygen Symbol: 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4726918"/>
                  </a:ext>
                </a:extLst>
              </a:tr>
            </a:tbl>
          </a:graphicData>
        </a:graphic>
      </p:graphicFrame>
      <p:pic>
        <p:nvPicPr>
          <p:cNvPr id="6146" name="Picture 2" descr="Image result for ALUMINUM ATOM">
            <a:extLst>
              <a:ext uri="{FF2B5EF4-FFF2-40B4-BE49-F238E27FC236}">
                <a16:creationId xmlns:a16="http://schemas.microsoft.com/office/drawing/2014/main" xmlns="" id="{7F4BE9C4-D72A-4575-8DCD-601308EE79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45" t="25645" r="22226" b="22781"/>
          <a:stretch/>
        </p:blipFill>
        <p:spPr bwMode="auto">
          <a:xfrm>
            <a:off x="3646478" y="2511152"/>
            <a:ext cx="1844089" cy="1835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 result for RUST MOLECULE">
            <a:extLst>
              <a:ext uri="{FF2B5EF4-FFF2-40B4-BE49-F238E27FC236}">
                <a16:creationId xmlns:a16="http://schemas.microsoft.com/office/drawing/2014/main" xmlns="" id="{7AB9721C-99BE-45CA-95E4-3C0E01AB67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1" t="4129" r="12306" b="21575"/>
          <a:stretch/>
        </p:blipFill>
        <p:spPr bwMode="auto">
          <a:xfrm>
            <a:off x="8157562" y="2453996"/>
            <a:ext cx="3623733" cy="171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142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451</Words>
  <Application>Microsoft Office PowerPoint</Application>
  <PresentationFormat>Widescreen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            </vt:lpstr>
      <vt:lpstr>Make Observations, Ask Questions Do Research</vt:lpstr>
      <vt:lpstr>Make a Hypothesis</vt:lpstr>
      <vt:lpstr>Do Experiment  (Safety Precautions)</vt:lpstr>
      <vt:lpstr>Collect Data  (Make Observations)</vt:lpstr>
      <vt:lpstr>Draw Conclusions</vt:lpstr>
      <vt:lpstr>            </vt:lpstr>
      <vt:lpstr>            </vt:lpstr>
      <vt:lpstr>Fe2O3(s) + 2Al(s) → Al2O3(s) + 2Fe(s) + HEAT</vt:lpstr>
      <vt:lpstr>Fe2O3(s) + 2Al(s) → Al2O3(s) + 2Fe(s) + HEAT</vt:lpstr>
      <vt:lpstr>Real Life Applications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Kinetic (Motion) Energy Thermal (Heat) Energy Particles (Atoms &amp; Electrons) Aluminum Foil (2Al(s)) is Reactive Al Melting Point: 660°C  Al Boiling Point: 2519°C That’s HOT! Iron is Fe(s) is less Reactive Rust is Fe2O3(s) also known as Iron (III) Oxide Chemical Reaction: Fe2O3(s) + 2Al(s) → Al2O3(s) + 2Fe(s) + heat</dc:title>
  <dc:creator>Courtney de Vos</dc:creator>
  <cp:lastModifiedBy>David Fitch</cp:lastModifiedBy>
  <cp:revision>17</cp:revision>
  <dcterms:created xsi:type="dcterms:W3CDTF">2020-01-21T20:39:06Z</dcterms:created>
  <dcterms:modified xsi:type="dcterms:W3CDTF">2020-01-22T16:57:40Z</dcterms:modified>
</cp:coreProperties>
</file>