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id" ContentType="audio/mi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B2B2B2"/>
    <a:srgbClr val="000000"/>
    <a:srgbClr val="33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9500" autoAdjust="0"/>
  </p:normalViewPr>
  <p:slideViewPr>
    <p:cSldViewPr>
      <p:cViewPr varScale="1">
        <p:scale>
          <a:sx n="117" d="100"/>
          <a:sy n="117" d="100"/>
        </p:scale>
        <p:origin x="14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4400"/>
            <a:ext cx="6400800" cy="685800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0" indent="0" algn="ctr">
              <a:buNone/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Subject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 userDrawn="1"/>
        </p:nvSpPr>
        <p:spPr>
          <a:xfrm>
            <a:off x="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8288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36576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54864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731520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0" y="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18288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6" name="Rectangle 65"/>
          <p:cNvSpPr/>
          <p:nvPr userDrawn="1"/>
        </p:nvSpPr>
        <p:spPr>
          <a:xfrm>
            <a:off x="36576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54864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7315200" y="1143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69" name="Rectangle 68"/>
          <p:cNvSpPr/>
          <p:nvPr userDrawn="1"/>
        </p:nvSpPr>
        <p:spPr>
          <a:xfrm>
            <a:off x="18288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0" name="Rectangle 69"/>
          <p:cNvSpPr/>
          <p:nvPr userDrawn="1"/>
        </p:nvSpPr>
        <p:spPr>
          <a:xfrm>
            <a:off x="36576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54864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2" name="Rectangle 71"/>
          <p:cNvSpPr/>
          <p:nvPr userDrawn="1"/>
        </p:nvSpPr>
        <p:spPr>
          <a:xfrm>
            <a:off x="7315200" y="2286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18288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4" name="Rectangle 73"/>
          <p:cNvSpPr/>
          <p:nvPr userDrawn="1"/>
        </p:nvSpPr>
        <p:spPr>
          <a:xfrm>
            <a:off x="36576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5" name="Rectangle 74"/>
          <p:cNvSpPr/>
          <p:nvPr userDrawn="1"/>
        </p:nvSpPr>
        <p:spPr>
          <a:xfrm>
            <a:off x="54864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6" name="Rectangle 75"/>
          <p:cNvSpPr/>
          <p:nvPr userDrawn="1"/>
        </p:nvSpPr>
        <p:spPr>
          <a:xfrm>
            <a:off x="7315200" y="3429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7" name="Rectangle 76"/>
          <p:cNvSpPr/>
          <p:nvPr userDrawn="1"/>
        </p:nvSpPr>
        <p:spPr>
          <a:xfrm>
            <a:off x="18288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8" name="Rectangle 77"/>
          <p:cNvSpPr/>
          <p:nvPr userDrawn="1"/>
        </p:nvSpPr>
        <p:spPr>
          <a:xfrm>
            <a:off x="36576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54864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7315200" y="4572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1" name="Rectangle 80"/>
          <p:cNvSpPr/>
          <p:nvPr userDrawn="1"/>
        </p:nvSpPr>
        <p:spPr>
          <a:xfrm>
            <a:off x="18288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2" name="Rectangle 81"/>
          <p:cNvSpPr/>
          <p:nvPr userDrawn="1"/>
        </p:nvSpPr>
        <p:spPr>
          <a:xfrm>
            <a:off x="36576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3" name="Rectangle 82"/>
          <p:cNvSpPr/>
          <p:nvPr userDrawn="1"/>
        </p:nvSpPr>
        <p:spPr>
          <a:xfrm>
            <a:off x="54864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4" name="Rectangle 83"/>
          <p:cNvSpPr/>
          <p:nvPr userDrawn="1"/>
        </p:nvSpPr>
        <p:spPr>
          <a:xfrm>
            <a:off x="7315200" y="5715000"/>
            <a:ext cx="1828800" cy="1143000"/>
          </a:xfrm>
          <a:prstGeom prst="rect">
            <a:avLst/>
          </a:prstGeom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4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9.xml"/><Relationship Id="rId18" Type="http://schemas.openxmlformats.org/officeDocument/2006/relationships/slide" Target="slide25.xml"/><Relationship Id="rId26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21" Type="http://schemas.openxmlformats.org/officeDocument/2006/relationships/slide" Target="slide16.xml"/><Relationship Id="rId7" Type="http://schemas.openxmlformats.org/officeDocument/2006/relationships/slide" Target="slide18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5" Type="http://schemas.openxmlformats.org/officeDocument/2006/relationships/slide" Target="slide12.xml"/><Relationship Id="rId2" Type="http://schemas.openxmlformats.org/officeDocument/2006/relationships/audio" Target="../media/media3.mp3"/><Relationship Id="rId16" Type="http://schemas.openxmlformats.org/officeDocument/2006/relationships/slide" Target="slide15.xml"/><Relationship Id="rId20" Type="http://schemas.openxmlformats.org/officeDocument/2006/relationships/slide" Target="slide11.xml"/><Relationship Id="rId29" Type="http://schemas.openxmlformats.org/officeDocument/2006/relationships/slide" Target="slide28.xml"/><Relationship Id="rId1" Type="http://schemas.microsoft.com/office/2007/relationships/media" Target="../media/media3.mp3"/><Relationship Id="rId6" Type="http://schemas.openxmlformats.org/officeDocument/2006/relationships/slide" Target="slide13.xml"/><Relationship Id="rId11" Type="http://schemas.openxmlformats.org/officeDocument/2006/relationships/slide" Target="slide19.xml"/><Relationship Id="rId24" Type="http://schemas.openxmlformats.org/officeDocument/2006/relationships/slide" Target="slide7.xml"/><Relationship Id="rId5" Type="http://schemas.openxmlformats.org/officeDocument/2006/relationships/slide" Target="slide8.xml"/><Relationship Id="rId15" Type="http://schemas.openxmlformats.org/officeDocument/2006/relationships/slide" Target="slide10.xml"/><Relationship Id="rId23" Type="http://schemas.openxmlformats.org/officeDocument/2006/relationships/slide" Target="slide26.xml"/><Relationship Id="rId28" Type="http://schemas.openxmlformats.org/officeDocument/2006/relationships/slide" Target="slide27.xml"/><Relationship Id="rId10" Type="http://schemas.openxmlformats.org/officeDocument/2006/relationships/slide" Target="slide24.xml"/><Relationship Id="rId19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5.xml"/><Relationship Id="rId22" Type="http://schemas.openxmlformats.org/officeDocument/2006/relationships/slide" Target="slide21.xml"/><Relationship Id="rId27" Type="http://schemas.openxmlformats.org/officeDocument/2006/relationships/slide" Target="slide22.xml"/><Relationship Id="rId30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5.mid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5.mid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Fractions</a:t>
            </a:r>
            <a:endParaRPr lang="en-US" sz="4000" dirty="0"/>
          </a:p>
        </p:txBody>
      </p:sp>
      <p:pic>
        <p:nvPicPr>
          <p:cNvPr id="4" name="Jeopardy Theme (2008-Present).mp3">
            <a:hlinkClick r:id="" action="ppaction://ole?verb=0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381000"/>
            <a:ext cx="660400" cy="660400"/>
          </a:xfrm>
          <a:prstGeom prst="rect">
            <a:avLst/>
          </a:prstGeom>
        </p:spPr>
      </p:pic>
      <p:pic>
        <p:nvPicPr>
          <p:cNvPr id="2" name="jepintr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03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Add/Subtract Fractions </a:t>
            </a:r>
            <a:r>
              <a:rPr lang="en-US" sz="4400" dirty="0" smtClean="0"/>
              <a:t>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A: What is 1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or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?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Add/Subtract </a:t>
            </a:r>
            <a:r>
              <a:rPr lang="en-US" sz="4400" dirty="0" smtClean="0"/>
              <a:t>Fractions </a:t>
            </a:r>
            <a:r>
              <a:rPr lang="en-US" sz="4400" dirty="0"/>
              <a:t>–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–</m:t>
                      </m:r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A: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?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Add/Subtract </a:t>
            </a:r>
            <a:r>
              <a:rPr lang="en-US" sz="4400" dirty="0" smtClean="0"/>
              <a:t>Fractions </a:t>
            </a:r>
            <a:r>
              <a:rPr lang="en-US" sz="4400" dirty="0"/>
              <a:t>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–</m:t>
                      </m:r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A: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15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or </a:t>
                </a:r>
                <a:r>
                  <a:rPr lang="en-US" sz="4800" dirty="0" smtClean="0"/>
                  <a:t>1 whole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?</a:t>
                </a: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Fractions To Decimals </a:t>
            </a:r>
            <a:r>
              <a:rPr lang="en-US" sz="4400" dirty="0"/>
              <a:t>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800" dirty="0" smtClean="0"/>
                  <a:t>A: What is 0.6?</a:t>
                </a: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Fractions To Decimals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</a:t>
                </a:r>
                <a:r>
                  <a:rPr lang="en-US" sz="4800" dirty="0" smtClean="0"/>
                  <a:t>: What is 0.75?</a:t>
                </a: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Fractions To Decimals –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800" dirty="0" smtClean="0"/>
                  <a:t>A: What is 0.4?</a:t>
                </a: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Fractions To Decimals –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Round to 2 decimals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(the hundredths)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A: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What is 0.73?</a:t>
                </a: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 l="-1333" t="-2864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Fractions To Decimals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Round to 2 decimals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(the hundredths):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80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580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kumimoji="0" lang="en-US" sz="5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A: What is 0.56?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 l="-1037" t="-2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Multiplying </a:t>
            </a:r>
            <a:r>
              <a:rPr lang="en-US" sz="4400" dirty="0"/>
              <a:t>Fractions –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A whole number is a fraction that is always over a denominator of “this”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 is 1?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Multiplying Fractions –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Simplify: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½ + ½ + ½ + ½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 is 4 x ½ or 2?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4" action="ppaction://hlinksldjump"/>
              </a:rPr>
              <a:t>100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5" action="ppaction://hlinksldjump"/>
              </a:rPr>
              <a:t>100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6" action="ppaction://hlinksldjump"/>
              </a:rPr>
              <a:t>100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7" action="ppaction://hlinksldjump"/>
              </a:rPr>
              <a:t>100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1295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8" action="ppaction://hlinksldjump"/>
              </a:rPr>
              <a:t>100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9" action="ppaction://hlinksldjump"/>
              </a:rPr>
              <a:t>200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0" action="ppaction://hlinksldjump"/>
              </a:rPr>
              <a:t>200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1" action="ppaction://hlinksldjump"/>
              </a:rPr>
              <a:t>200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hlinkClick r:id="rId12" action="ppaction://hlinksldjump"/>
              </a:rPr>
              <a:t>200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3" action="ppaction://hlinksldjump"/>
              </a:rPr>
              <a:t>200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4" action="ppaction://hlinksldjump"/>
              </a:rPr>
              <a:t>300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5" action="ppaction://hlinksldjump"/>
              </a:rPr>
              <a:t>300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36576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6" action="ppaction://hlinksldjump"/>
              </a:rPr>
              <a:t>300</a:t>
            </a:r>
            <a:endParaRPr lang="en-US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7" action="ppaction://hlinksldjump"/>
              </a:rPr>
              <a:t>300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3581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8" action="ppaction://hlinksldjump"/>
              </a:rPr>
              <a:t>300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19" action="ppaction://hlinksldjump"/>
              </a:rPr>
              <a:t>400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8288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0" action="ppaction://hlinksldjump"/>
              </a:rPr>
              <a:t>400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1" action="ppaction://hlinksldjump"/>
              </a:rPr>
              <a:t>400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54864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2" action="ppaction://hlinksldjump"/>
              </a:rPr>
              <a:t>400</a:t>
            </a:r>
            <a:endParaRPr lang="en-US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4724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3" action="ppaction://hlinksldjump"/>
              </a:rPr>
              <a:t>400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4" action="ppaction://hlinksldjump"/>
              </a:rPr>
              <a:t>500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18288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5" action="ppaction://hlinksldjump"/>
              </a:rPr>
              <a:t>500</a:t>
            </a:r>
            <a:endParaRPr 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36576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6" action="ppaction://hlinksldjump"/>
              </a:rPr>
              <a:t>500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54864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7" action="ppaction://hlinksldjump"/>
              </a:rPr>
              <a:t>500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7315200" y="5867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8" action="ppaction://hlinksldjump"/>
              </a:rPr>
              <a:t>500</a:t>
            </a:r>
            <a:endParaRPr lang="en-US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-76200" y="15299"/>
            <a:ext cx="194605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Find the Common Denominator</a:t>
            </a:r>
            <a:endParaRPr lang="en-US" sz="2300" dirty="0"/>
          </a:p>
        </p:txBody>
      </p:sp>
      <p:sp>
        <p:nvSpPr>
          <p:cNvPr id="32" name="TextBox 31"/>
          <p:cNvSpPr txBox="1"/>
          <p:nvPr/>
        </p:nvSpPr>
        <p:spPr>
          <a:xfrm>
            <a:off x="1828800" y="45898"/>
            <a:ext cx="1905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Add</a:t>
            </a:r>
            <a:r>
              <a:rPr lang="en-US" sz="2300" dirty="0"/>
              <a:t>/Subtract Fractions</a:t>
            </a:r>
          </a:p>
          <a:p>
            <a:pPr algn="ctr"/>
            <a:endParaRPr lang="en-US" sz="2600" dirty="0"/>
          </a:p>
        </p:txBody>
      </p:sp>
      <p:sp>
        <p:nvSpPr>
          <p:cNvPr id="33" name="TextBox 32"/>
          <p:cNvSpPr txBox="1"/>
          <p:nvPr/>
        </p:nvSpPr>
        <p:spPr>
          <a:xfrm>
            <a:off x="3657600" y="76200"/>
            <a:ext cx="182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Fractions 2 Decimals</a:t>
            </a:r>
            <a:endParaRPr lang="en-US" sz="2300" dirty="0"/>
          </a:p>
        </p:txBody>
      </p:sp>
      <p:sp>
        <p:nvSpPr>
          <p:cNvPr id="34" name="TextBox 33"/>
          <p:cNvSpPr txBox="1"/>
          <p:nvPr/>
        </p:nvSpPr>
        <p:spPr>
          <a:xfrm>
            <a:off x="5486400" y="76200"/>
            <a:ext cx="182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Multiplying Fractions</a:t>
            </a:r>
            <a:endParaRPr lang="en-US" sz="2300" dirty="0"/>
          </a:p>
        </p:txBody>
      </p:sp>
      <p:sp>
        <p:nvSpPr>
          <p:cNvPr id="35" name="TextBox 34"/>
          <p:cNvSpPr txBox="1"/>
          <p:nvPr/>
        </p:nvSpPr>
        <p:spPr>
          <a:xfrm>
            <a:off x="7315200" y="14705"/>
            <a:ext cx="1981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Solve the </a:t>
            </a:r>
          </a:p>
          <a:p>
            <a:pPr algn="ctr"/>
            <a:r>
              <a:rPr lang="en-US" sz="2300" dirty="0"/>
              <a:t>P</a:t>
            </a:r>
            <a:r>
              <a:rPr lang="en-US" sz="2300" dirty="0" smtClean="0"/>
              <a:t>roblem</a:t>
            </a:r>
            <a:endParaRPr lang="en-US" sz="2300" dirty="0"/>
          </a:p>
        </p:txBody>
      </p:sp>
      <p:sp>
        <p:nvSpPr>
          <p:cNvPr id="2" name="Action Button: Forward or Next 1">
            <a:hlinkClick r:id="rId29" action="ppaction://hlinksldjump" highlightClick="1"/>
          </p:cNvPr>
          <p:cNvSpPr/>
          <p:nvPr/>
        </p:nvSpPr>
        <p:spPr>
          <a:xfrm>
            <a:off x="8839200" y="6553200"/>
            <a:ext cx="3048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Jeopardy - Think Music - Pipe Or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267200" y="3124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Multiplying Fractions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Solve: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800" dirty="0" smtClean="0"/>
                  <a:t>4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kumimoji="0" lang="en-US" sz="6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800" dirty="0" smtClean="0"/>
                  <a:t>A: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 smtClean="0"/>
                  <a:t>?</a:t>
                </a: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 t="-2864" b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Multiplying Fractions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Solve: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800" noProof="0" dirty="0" smtClean="0"/>
                  <a:t>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noProof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 noProof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i="1" noProof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kumimoji="0" lang="en-US" sz="6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sz="4800" dirty="0"/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800" dirty="0" smtClean="0"/>
                  <a:t>A: What is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 smtClean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6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 smtClean="0"/>
                  <a:t>?</a:t>
                </a: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 t="-2864" b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Multiplying Fractions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Simplify AND Solve: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¾ + ¾ + ¾ + ¾ +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¾ + ¾ </a:t>
                </a: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800" dirty="0" smtClean="0"/>
                  <a:t>A: What is 6 x ¾, 4½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 smtClean="0"/>
                  <a:t>? </a:t>
                </a: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 t="-2864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Problem Solving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smtClean="0"/>
              <a:t>Diana has just found a bakery.  She sees 18 pies in the window.  There are 7 strawberry, 5 blueberry, 4 apple, and “this” number of rhubarb.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 is 2?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Problem Solving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600" dirty="0" smtClean="0"/>
                  <a:t>Annie has just bought 12 marbles.  Five marbles are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3600" dirty="0" smtClean="0"/>
                  <a:t>, 4 are </a:t>
                </a:r>
                <a:r>
                  <a:rPr lang="en-US" sz="3600" b="1" dirty="0" smtClean="0">
                    <a:solidFill>
                      <a:srgbClr val="33CCFF"/>
                    </a:solidFill>
                  </a:rPr>
                  <a:t>blue</a:t>
                </a:r>
                <a:r>
                  <a:rPr lang="en-US" sz="3600" dirty="0" smtClean="0"/>
                  <a:t>, and 3 are </a:t>
                </a:r>
                <a:r>
                  <a:rPr lang="en-US" sz="3600" b="1" dirty="0" smtClean="0">
                    <a:solidFill>
                      <a:srgbClr val="00FF00"/>
                    </a:solidFill>
                  </a:rPr>
                  <a:t>green</a:t>
                </a:r>
                <a:r>
                  <a:rPr lang="en-US" sz="3600" dirty="0" smtClean="0"/>
                  <a:t>.  The amount of </a:t>
                </a:r>
                <a:r>
                  <a:rPr lang="en-US" sz="3600" dirty="0" smtClean="0">
                    <a:solidFill>
                      <a:srgbClr val="00CCFF"/>
                    </a:solidFill>
                  </a:rPr>
                  <a:t>blue</a:t>
                </a:r>
                <a:r>
                  <a:rPr lang="en-US" sz="3600" dirty="0" smtClean="0"/>
                  <a:t> marbles is “this” simplified fraction.</a:t>
                </a:r>
                <a:endPara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800" dirty="0" smtClean="0"/>
                  <a:t>A: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 smtClean="0"/>
                  <a:t>?</a:t>
                </a: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 l="-2148" t="-1790" r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Problem Solving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600" dirty="0" smtClean="0"/>
                  <a:t>Billie Jean has cut paper plates in half for her arts and crafts class.  After class, there are 7 pieces left.  Billie’s fraction of the leftovers is “this”.</a:t>
                </a:r>
                <a:endPara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A: What is 3½ or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?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 t="-179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Problem Solving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3600" dirty="0" smtClean="0"/>
                  <a:t>Ben has 20 cars. 7 are </a:t>
                </a:r>
                <a:r>
                  <a:rPr lang="en-US" sz="3600" b="1" dirty="0" smtClean="0">
                    <a:solidFill>
                      <a:srgbClr val="00CCFF"/>
                    </a:solidFill>
                  </a:rPr>
                  <a:t>blue</a:t>
                </a:r>
                <a:r>
                  <a:rPr lang="en-US" sz="3600" dirty="0" smtClean="0"/>
                  <a:t>, 5 are </a:t>
                </a:r>
                <a:r>
                  <a:rPr lang="en-US" sz="3600" b="1" dirty="0" smtClean="0">
                    <a:solidFill>
                      <a:srgbClr val="000000"/>
                    </a:solidFill>
                  </a:rPr>
                  <a:t>black</a:t>
                </a:r>
                <a:r>
                  <a:rPr lang="en-US" sz="3600" dirty="0" smtClean="0"/>
                  <a:t>, 3 are </a:t>
                </a:r>
                <a:r>
                  <a:rPr lang="en-US" sz="3600" b="1" dirty="0" smtClean="0">
                    <a:solidFill>
                      <a:srgbClr val="B2B2B2"/>
                    </a:solidFill>
                  </a:rPr>
                  <a:t>silver</a:t>
                </a:r>
                <a:r>
                  <a:rPr lang="en-US" sz="3600" dirty="0" smtClean="0"/>
                  <a:t>, and another 5 are </a:t>
                </a:r>
                <a:r>
                  <a:rPr lang="en-US" sz="3600" b="1" dirty="0" smtClean="0">
                    <a:solidFill>
                      <a:srgbClr val="FFFF00"/>
                    </a:solidFill>
                  </a:rPr>
                  <a:t>yellow</a:t>
                </a:r>
                <a:r>
                  <a:rPr lang="en-US" sz="3600" dirty="0" smtClean="0"/>
                  <a:t>.  Ben knows the amount of cars that </a:t>
                </a:r>
                <a:r>
                  <a:rPr lang="en-US" sz="3600" b="1" dirty="0" smtClean="0"/>
                  <a:t>aren’t</a:t>
                </a:r>
                <a:r>
                  <a:rPr lang="en-US" sz="3600" dirty="0" smtClean="0"/>
                  <a:t> </a:t>
                </a:r>
                <a:r>
                  <a:rPr lang="en-US" sz="3600" b="1" dirty="0" smtClean="0">
                    <a:solidFill>
                      <a:srgbClr val="00CCFF"/>
                    </a:solidFill>
                  </a:rPr>
                  <a:t>blue</a:t>
                </a:r>
                <a:r>
                  <a:rPr lang="en-US" sz="3600" dirty="0" smtClean="0"/>
                  <a:t> is “this” fraction.</a:t>
                </a:r>
                <a:endPara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800" dirty="0" smtClean="0"/>
                  <a:t>A: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600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800" dirty="0" smtClean="0"/>
                  <a:t>?</a:t>
                </a: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 t="-1790" r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Problem Solving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smtClean="0"/>
              <a:t>Michael has 24 students in his class.  He divides the class into 4 teams.  Each team has “this” fraction of the class.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¼?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14400"/>
            <a:ext cx="6705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Final Jeopardy Category:</a:t>
            </a:r>
          </a:p>
          <a:p>
            <a:pPr algn="ctr"/>
            <a:endParaRPr lang="en-US" sz="4400" dirty="0"/>
          </a:p>
          <a:p>
            <a:pPr algn="ctr"/>
            <a:endParaRPr lang="en-US" sz="6000" dirty="0" smtClean="0"/>
          </a:p>
          <a:p>
            <a:pPr algn="ctr"/>
            <a:r>
              <a:rPr lang="en-US" sz="6000" dirty="0" smtClean="0"/>
              <a:t>Pop Music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444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Pop </a:t>
            </a:r>
            <a:r>
              <a:rPr lang="en-US" sz="4400" dirty="0" smtClean="0"/>
              <a:t>Music – Final Jeopardy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050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Billie Jean, Diana, Annie, and Ben from the </a:t>
            </a:r>
            <a:r>
              <a:rPr lang="en-US" sz="3600" dirty="0"/>
              <a:t>p</a:t>
            </a:r>
            <a:r>
              <a:rPr lang="en-US" sz="3600" dirty="0" smtClean="0"/>
              <a:t>roblem </a:t>
            </a:r>
            <a:r>
              <a:rPr lang="en-US" sz="3600" dirty="0"/>
              <a:t>s</a:t>
            </a:r>
            <a:r>
              <a:rPr lang="en-US" sz="3600" dirty="0" smtClean="0"/>
              <a:t>olving questions are all names used in “this” singer’s </a:t>
            </a:r>
            <a:r>
              <a:rPr lang="en-US" sz="3600" smtClean="0"/>
              <a:t>music</a:t>
            </a:r>
            <a:r>
              <a:rPr lang="en-US" sz="3600" smtClean="0"/>
              <a:t>.</a:t>
            </a:r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A: Who is Michael Jackson?</a:t>
            </a:r>
            <a:endParaRPr lang="en-US" sz="3600" dirty="0"/>
          </a:p>
        </p:txBody>
      </p:sp>
      <p:pic>
        <p:nvPicPr>
          <p:cNvPr id="5" name="Jeopardy! Think Music, 1960s 1984-199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381000"/>
            <a:ext cx="584200" cy="584200"/>
          </a:xfrm>
          <a:prstGeom prst="rect">
            <a:avLst/>
          </a:prstGeom>
        </p:spPr>
      </p:pic>
      <p:pic>
        <p:nvPicPr>
          <p:cNvPr id="3" name="jepthinking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Common Denominator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100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44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2, 4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A: What is 4?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Common Denominator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u="sng" dirty="0" smtClean="0"/>
              <a:t>3</a:t>
            </a:r>
            <a:r>
              <a:rPr lang="en-US" sz="4800" dirty="0" smtClean="0"/>
              <a:t>    </a:t>
            </a:r>
            <a:r>
              <a:rPr lang="en-US" sz="4800" u="sng" dirty="0" smtClean="0"/>
              <a:t>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10, 15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A: What is 30?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Common Denominator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u="sng" noProof="0" dirty="0" smtClean="0"/>
              <a:t>3</a:t>
            </a:r>
            <a:r>
              <a:rPr lang="en-US" sz="4800" noProof="0" dirty="0" smtClean="0"/>
              <a:t>  </a:t>
            </a:r>
            <a:r>
              <a:rPr lang="en-US" sz="4800" u="sng" noProof="0" dirty="0" smtClean="0"/>
              <a:t>5</a:t>
            </a:r>
            <a:r>
              <a:rPr lang="en-US" sz="4800" noProof="0" dirty="0" smtClean="0"/>
              <a:t>  </a:t>
            </a:r>
            <a:r>
              <a:rPr lang="en-US" sz="4800" u="sng" noProof="0" dirty="0" smtClean="0"/>
              <a:t>11</a:t>
            </a:r>
            <a:endParaRPr lang="en-US" sz="4800" noProof="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4, 6, 12</a:t>
            </a:r>
            <a:endParaRPr kumimoji="0" lang="en-US" sz="4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 is 12?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Common </a:t>
            </a:r>
            <a:r>
              <a:rPr lang="en-US" sz="4400" dirty="0" smtClean="0"/>
              <a:t>Denominator 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400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4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3, 9, 12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A: What is 36?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Common Denominator </a:t>
            </a:r>
            <a:r>
              <a:rPr lang="en-US" sz="4400" dirty="0"/>
              <a:t>–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500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24000"/>
            <a:ext cx="8229600" cy="5105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u="sng" dirty="0" smtClean="0"/>
              <a:t>1</a:t>
            </a:r>
            <a:r>
              <a:rPr lang="en-US" sz="4800" dirty="0" smtClean="0"/>
              <a:t>  </a:t>
            </a:r>
            <a:r>
              <a:rPr lang="en-US" sz="4800" u="sng" dirty="0" smtClean="0"/>
              <a:t>3</a:t>
            </a:r>
            <a:r>
              <a:rPr lang="en-US" sz="4800" dirty="0" smtClean="0"/>
              <a:t>  </a:t>
            </a:r>
            <a:r>
              <a:rPr lang="en-US" sz="4800" u="sng" dirty="0" smtClean="0"/>
              <a:t>4</a:t>
            </a:r>
            <a:r>
              <a:rPr lang="en-US" sz="4800" dirty="0" smtClean="0"/>
              <a:t>  </a:t>
            </a:r>
            <a:r>
              <a:rPr lang="en-US" sz="4800" u="sng" dirty="0" smtClean="0"/>
              <a:t>11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2, 4, 7, 14</a:t>
            </a:r>
            <a:endParaRPr kumimoji="0" lang="en-US" sz="4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What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28?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Add/Subtract Fractions </a:t>
            </a:r>
            <a:r>
              <a:rPr lang="en-US" sz="4400" dirty="0" smtClean="0"/>
              <a:t>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4800" b="0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A: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6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6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6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?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Add/Subtract Fractions </a:t>
            </a:r>
            <a:r>
              <a:rPr lang="en-US" sz="4400" dirty="0" smtClean="0"/>
              <a:t>–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 txBox="1">
                <a:spLocks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</p:spPr>
            <p:txBody>
              <a:bodyPr/>
              <a:lstStyle>
                <a:lvl1pPr>
                  <a:defRPr baseline="0"/>
                </a:lvl1pPr>
              </a:lstStyle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US" sz="4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–</m:t>
                      </m:r>
                      <m:f>
                        <m:fPr>
                          <m:ctrlPr>
                            <a:rPr kumimoji="0" lang="en-US" sz="4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US" sz="4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4800" dirty="0" smtClean="0"/>
                  <a:t>A: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 dirty="0" smtClean="0"/>
                  <a:t>?</a:t>
                </a: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229600" cy="5105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0" y="5715000"/>
            <a:ext cx="121920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C">
  <a:themeElements>
    <a:clrScheme name="Jeopardy">
      <a:dk1>
        <a:srgbClr val="FFFFFF"/>
      </a:dk1>
      <a:lt1>
        <a:srgbClr val="FFFFFF"/>
      </a:lt1>
      <a:dk2>
        <a:srgbClr val="0070C0"/>
      </a:dk2>
      <a:lt2>
        <a:srgbClr val="95B3D7"/>
      </a:lt2>
      <a:accent1>
        <a:srgbClr val="4F81BD"/>
      </a:accent1>
      <a:accent2>
        <a:srgbClr val="00B0F0"/>
      </a:accent2>
      <a:accent3>
        <a:srgbClr val="0070C0"/>
      </a:accent3>
      <a:accent4>
        <a:srgbClr val="4F81BD"/>
      </a:accent4>
      <a:accent5>
        <a:srgbClr val="4BACC6"/>
      </a:accent5>
      <a:accent6>
        <a:srgbClr val="1F497D"/>
      </a:accent6>
      <a:hlink>
        <a:srgbClr val="FFFFFF"/>
      </a:hlink>
      <a:folHlink>
        <a:srgbClr val="9537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6A6FD6-7372-4F49-8A26-3602F3AFD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659</TotalTime>
  <Words>777</Words>
  <Application>Microsoft Office PowerPoint</Application>
  <PresentationFormat>On-screen Show (4:3)</PresentationFormat>
  <Paragraphs>159</Paragraphs>
  <Slides>29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Cambria Math</vt:lpstr>
      <vt:lpstr>CSC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StephanieG</dc:creator>
  <cp:lastModifiedBy>Dave Fitch</cp:lastModifiedBy>
  <cp:revision>41</cp:revision>
  <dcterms:created xsi:type="dcterms:W3CDTF">2011-09-11T23:08:13Z</dcterms:created>
  <dcterms:modified xsi:type="dcterms:W3CDTF">2023-11-27T16:20:03Z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TC300095759990</vt:lpwstr>
  </property>
</Properties>
</file>