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8"/>
  </p:notesMasterIdLst>
  <p:sldIdLst>
    <p:sldId id="848" r:id="rId2"/>
    <p:sldId id="962" r:id="rId3"/>
    <p:sldId id="877" r:id="rId4"/>
    <p:sldId id="961" r:id="rId5"/>
    <p:sldId id="963" r:id="rId6"/>
    <p:sldId id="964" r:id="rId7"/>
    <p:sldId id="966" r:id="rId8"/>
    <p:sldId id="965" r:id="rId9"/>
    <p:sldId id="967" r:id="rId10"/>
    <p:sldId id="968" r:id="rId11"/>
    <p:sldId id="969" r:id="rId12"/>
    <p:sldId id="879" r:id="rId13"/>
    <p:sldId id="869" r:id="rId14"/>
    <p:sldId id="970" r:id="rId15"/>
    <p:sldId id="971" r:id="rId16"/>
    <p:sldId id="938" r:id="rId17"/>
  </p:sldIdLst>
  <p:sldSz cx="9906000" cy="6858000" type="A4"/>
  <p:notesSz cx="7104063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Stencil" panose="040409050D0802020404" pitchFamily="82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>
            <p14:sldId id="848"/>
          </p14:sldIdLst>
        </p14:section>
        <p14:section name="Animated Slides" id="{059544AC-2C27-45B1-9F95-F87DF8854DD6}">
          <p14:sldIdLst>
            <p14:sldId id="962"/>
            <p14:sldId id="877"/>
            <p14:sldId id="961"/>
            <p14:sldId id="963"/>
            <p14:sldId id="964"/>
            <p14:sldId id="966"/>
            <p14:sldId id="965"/>
            <p14:sldId id="967"/>
            <p14:sldId id="968"/>
          </p14:sldIdLst>
        </p14:section>
        <p14:section name="AFL Questions 1" id="{1FEDB314-42DC-4694-9B04-D4A4AAE625F7}">
          <p14:sldIdLst>
            <p14:sldId id="969"/>
          </p14:sldIdLst>
        </p14:section>
        <p14:section name="AFL Questions 2" id="{F82AE448-209F-4B20-9C2B-96273E954E25}">
          <p14:sldIdLst>
            <p14:sldId id="879"/>
          </p14:sldIdLst>
        </p14:section>
        <p14:section name="Worksheet" id="{082F21E2-16D9-4F29-B59A-D65DAEDD9FCA}">
          <p14:sldIdLst>
            <p14:sldId id="869"/>
            <p14:sldId id="970"/>
            <p14:sldId id="971"/>
          </p14:sldIdLst>
        </p14:section>
        <p14:section name="goteachmaths" id="{F3D720CF-F566-46A6-9361-125255B68FA6}">
          <p14:sldIdLst>
            <p14:sldId id="9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2935" autoAdjust="0"/>
  </p:normalViewPr>
  <p:slideViewPr>
    <p:cSldViewPr snapToGrid="0" showGuides="1">
      <p:cViewPr>
        <p:scale>
          <a:sx n="75" d="100"/>
          <a:sy n="75" d="100"/>
        </p:scale>
        <p:origin x="1666" y="32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Preview the slide show to check the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35AA3-462A-4907-9555-95B0B029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1" y="1896211"/>
            <a:ext cx="990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en-GB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 – Circumference &amp; Perimeter – Demonstration</a:t>
            </a:r>
          </a:p>
          <a:p>
            <a:pPr algn="ctr" defTabSz="478226">
              <a:defRPr/>
            </a:pPr>
            <a:endParaRPr lang="en-GB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resource provides animated demonstrations of the mathematical method.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animations and delete slides not needed for your class.</a:t>
            </a:r>
          </a:p>
          <a:p>
            <a:pPr algn="ctr" defTabSz="478226">
              <a:defRPr/>
            </a:pPr>
            <a:endParaRPr lang="en-GB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35167" y="316521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466509" y="369275"/>
            <a:ext cx="40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circumference of this circle.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-4717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4FCB6D-2EEA-4BA9-897D-5A744A36EB8F}"/>
              </a:ext>
            </a:extLst>
          </p:cNvPr>
          <p:cNvSpPr/>
          <p:nvPr/>
        </p:nvSpPr>
        <p:spPr>
          <a:xfrm>
            <a:off x="4982311" y="316522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E5F160-9308-4E4E-97A0-C720E839F8F4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C8920E-E5F0-4048-A067-87F0731131E8}"/>
              </a:ext>
            </a:extLst>
          </p:cNvPr>
          <p:cNvSpPr/>
          <p:nvPr/>
        </p:nvSpPr>
        <p:spPr>
          <a:xfrm>
            <a:off x="1292469" y="2013225"/>
            <a:ext cx="2206870" cy="22068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11BFB3-6FB8-4927-92B0-40A4DF35165D}"/>
              </a:ext>
            </a:extLst>
          </p:cNvPr>
          <p:cNvCxnSpPr>
            <a:cxnSpLocks/>
            <a:stCxn id="3" idx="6"/>
            <a:endCxn id="3" idx="2"/>
          </p:cNvCxnSpPr>
          <p:nvPr/>
        </p:nvCxnSpPr>
        <p:spPr>
          <a:xfrm flipH="1">
            <a:off x="1292469" y="3116660"/>
            <a:ext cx="220687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668EBDF-EF26-47A8-AC58-878D60D6CB9C}"/>
              </a:ext>
            </a:extLst>
          </p:cNvPr>
          <p:cNvSpPr txBox="1"/>
          <p:nvPr/>
        </p:nvSpPr>
        <p:spPr>
          <a:xfrm>
            <a:off x="1987294" y="270264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/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/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=15.71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4CD2A2-A748-4F15-8C8E-C69D9467E3FD}"/>
              </a:ext>
            </a:extLst>
          </p:cNvPr>
          <p:cNvCxnSpPr>
            <a:cxnSpLocks/>
            <a:stCxn id="3" idx="4"/>
            <a:endCxn id="3" idx="1"/>
          </p:cNvCxnSpPr>
          <p:nvPr/>
        </p:nvCxnSpPr>
        <p:spPr>
          <a:xfrm flipH="1" flipV="1">
            <a:off x="1615658" y="2336414"/>
            <a:ext cx="780246" cy="188368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B6A0937-ED7E-4B08-A0FF-813F01BD7691}"/>
              </a:ext>
            </a:extLst>
          </p:cNvPr>
          <p:cNvSpPr txBox="1"/>
          <p:nvPr/>
        </p:nvSpPr>
        <p:spPr>
          <a:xfrm rot="4019123">
            <a:off x="1953028" y="34030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4D7ADA7-B375-4011-8CD5-4FA5EB53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6241860"/>
            <a:ext cx="478760" cy="56221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746723A-FF58-4288-A80A-00F9F38EDDDF}"/>
              </a:ext>
            </a:extLst>
          </p:cNvPr>
          <p:cNvSpPr txBox="1"/>
          <p:nvPr/>
        </p:nvSpPr>
        <p:spPr>
          <a:xfrm>
            <a:off x="4067399" y="527701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(2dp)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8F9C6F-E03B-4E47-8BCE-49DA3E1E33BC}"/>
              </a:ext>
            </a:extLst>
          </p:cNvPr>
          <p:cNvSpPr/>
          <p:nvPr/>
        </p:nvSpPr>
        <p:spPr>
          <a:xfrm>
            <a:off x="2341023" y="3061779"/>
            <a:ext cx="109762" cy="109762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5" name="Chord 34">
            <a:extLst>
              <a:ext uri="{FF2B5EF4-FFF2-40B4-BE49-F238E27FC236}">
                <a16:creationId xmlns:a16="http://schemas.microsoft.com/office/drawing/2014/main" id="{75E0D093-1A56-4542-AFC0-EC51966B5C55}"/>
              </a:ext>
            </a:extLst>
          </p:cNvPr>
          <p:cNvSpPr/>
          <p:nvPr/>
        </p:nvSpPr>
        <p:spPr>
          <a:xfrm rot="5400000">
            <a:off x="5993257" y="2067964"/>
            <a:ext cx="2868886" cy="2868886"/>
          </a:xfrm>
          <a:prstGeom prst="chord">
            <a:avLst>
              <a:gd name="adj1" fmla="val 5386531"/>
              <a:gd name="adj2" fmla="val 162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443953-43E3-450A-B917-4E3A79C3A243}"/>
              </a:ext>
            </a:extLst>
          </p:cNvPr>
          <p:cNvSpPr txBox="1"/>
          <p:nvPr/>
        </p:nvSpPr>
        <p:spPr>
          <a:xfrm>
            <a:off x="5593405" y="370030"/>
            <a:ext cx="3654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perimeter of this shape.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9B1B55-4BF8-43D6-83C1-85588997EC5D}"/>
              </a:ext>
            </a:extLst>
          </p:cNvPr>
          <p:cNvGrpSpPr/>
          <p:nvPr/>
        </p:nvGrpSpPr>
        <p:grpSpPr>
          <a:xfrm>
            <a:off x="5485980" y="883739"/>
            <a:ext cx="3702063" cy="695459"/>
            <a:chOff x="183610" y="242902"/>
            <a:chExt cx="3702063" cy="695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15AA742-7147-488D-B574-3D115338EBA8}"/>
                    </a:ext>
                  </a:extLst>
                </p:cNvPr>
                <p:cNvSpPr txBox="1"/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/>
                    <a:t>Circumference = </a:t>
                  </a:r>
                  <a14:m>
                    <m:oMath xmlns:m="http://schemas.openxmlformats.org/officeDocument/2006/math">
                      <m:r>
                        <a:rPr lang="el-GR" sz="28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GB" sz="2800" b="1" dirty="0"/>
                    <a:t> </a:t>
                  </a:r>
                  <a:r>
                    <a:rPr lang="en-GB" sz="2000" b="1" dirty="0"/>
                    <a:t>x Diameter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15AA742-7147-488D-B574-3D115338E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51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B79F815-BDBA-4DA3-827E-67263E8E2D3F}"/>
                </a:ext>
              </a:extLst>
            </p:cNvPr>
            <p:cNvSpPr/>
            <p:nvPr/>
          </p:nvSpPr>
          <p:spPr>
            <a:xfrm>
              <a:off x="275542" y="242902"/>
              <a:ext cx="3573095" cy="69545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75AB5A-4697-44DF-9709-34A154855AE1}"/>
                  </a:ext>
                </a:extLst>
              </p:cNvPr>
              <p:cNvSpPr txBox="1"/>
              <p:nvPr/>
            </p:nvSpPr>
            <p:spPr>
              <a:xfrm>
                <a:off x="5769248" y="4247934"/>
                <a:ext cx="19246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75AB5A-4697-44DF-9709-34A154855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248" y="4247934"/>
                <a:ext cx="192462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4365E0-E48F-4377-9983-F0FB835E6CC2}"/>
                  </a:ext>
                </a:extLst>
              </p:cNvPr>
              <p:cNvSpPr txBox="1"/>
              <p:nvPr/>
            </p:nvSpPr>
            <p:spPr>
              <a:xfrm>
                <a:off x="5769248" y="6066484"/>
                <a:ext cx="25180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=20.57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4365E0-E48F-4377-9983-F0FB835E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248" y="6066484"/>
                <a:ext cx="251806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F0EC8A1C-31AE-4129-AF45-726122820FD6}"/>
              </a:ext>
            </a:extLst>
          </p:cNvPr>
          <p:cNvSpPr txBox="1"/>
          <p:nvPr/>
        </p:nvSpPr>
        <p:spPr>
          <a:xfrm>
            <a:off x="7028628" y="36416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cm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F91518-3B85-4D02-BA7E-3A562364C42B}"/>
              </a:ext>
            </a:extLst>
          </p:cNvPr>
          <p:cNvCxnSpPr>
            <a:cxnSpLocks/>
          </p:cNvCxnSpPr>
          <p:nvPr/>
        </p:nvCxnSpPr>
        <p:spPr>
          <a:xfrm flipH="1">
            <a:off x="5927755" y="3664967"/>
            <a:ext cx="2919636" cy="952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ck Arc 46">
            <a:extLst>
              <a:ext uri="{FF2B5EF4-FFF2-40B4-BE49-F238E27FC236}">
                <a16:creationId xmlns:a16="http://schemas.microsoft.com/office/drawing/2014/main" id="{38A51474-E3E2-4AAD-B165-1587197EC883}"/>
              </a:ext>
            </a:extLst>
          </p:cNvPr>
          <p:cNvSpPr/>
          <p:nvPr/>
        </p:nvSpPr>
        <p:spPr>
          <a:xfrm>
            <a:off x="5993257" y="2067964"/>
            <a:ext cx="2869200" cy="2869200"/>
          </a:xfrm>
          <a:prstGeom prst="blockArc">
            <a:avLst>
              <a:gd name="adj1" fmla="val 10800000"/>
              <a:gd name="adj2" fmla="val 21586498"/>
              <a:gd name="adj3" fmla="val 0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DE35C52-88F5-4373-AE8F-45285BBB29B2}"/>
              </a:ext>
            </a:extLst>
          </p:cNvPr>
          <p:cNvCxnSpPr>
            <a:cxnSpLocks/>
          </p:cNvCxnSpPr>
          <p:nvPr/>
        </p:nvCxnSpPr>
        <p:spPr>
          <a:xfrm>
            <a:off x="5965063" y="3496930"/>
            <a:ext cx="2897383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5B389A-E549-47F3-BCFE-48205526B398}"/>
                  </a:ext>
                </a:extLst>
              </p:cNvPr>
              <p:cNvSpPr txBox="1"/>
              <p:nvPr/>
            </p:nvSpPr>
            <p:spPr>
              <a:xfrm>
                <a:off x="6343922" y="4888946"/>
                <a:ext cx="29027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8)÷2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5B389A-E549-47F3-BCFE-48205526B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922" y="4888946"/>
                <a:ext cx="290271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4108BB-844A-47D3-BB31-92C87788BCB8}"/>
                  </a:ext>
                </a:extLst>
              </p:cNvPr>
              <p:cNvSpPr txBox="1"/>
              <p:nvPr/>
            </p:nvSpPr>
            <p:spPr>
              <a:xfrm>
                <a:off x="6343922" y="5419415"/>
                <a:ext cx="11351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4108BB-844A-47D3-BB31-92C87788B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922" y="5419415"/>
                <a:ext cx="113511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CF20336D-6035-4B15-A003-ACC02695A2D7}"/>
              </a:ext>
            </a:extLst>
          </p:cNvPr>
          <p:cNvSpPr txBox="1"/>
          <p:nvPr/>
        </p:nvSpPr>
        <p:spPr>
          <a:xfrm>
            <a:off x="9008507" y="608056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(2dp)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D73B38-77C8-4B21-AEF9-60660C10C81E}"/>
              </a:ext>
            </a:extLst>
          </p:cNvPr>
          <p:cNvSpPr txBox="1"/>
          <p:nvPr/>
        </p:nvSpPr>
        <p:spPr>
          <a:xfrm>
            <a:off x="3556954" y="-66839"/>
            <a:ext cx="2792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Circumference of a Circle</a:t>
            </a:r>
          </a:p>
        </p:txBody>
      </p:sp>
    </p:spTree>
    <p:extLst>
      <p:ext uri="{BB962C8B-B14F-4D97-AF65-F5344CB8AC3E}">
        <p14:creationId xmlns:p14="http://schemas.microsoft.com/office/powerpoint/2010/main" val="10079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  <p:bldP spid="50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40EDD1-A381-44CA-84E6-11B6B585EBBE}"/>
                  </a:ext>
                </a:extLst>
              </p:cNvPr>
              <p:cNvSpPr txBox="1"/>
              <p:nvPr/>
            </p:nvSpPr>
            <p:spPr>
              <a:xfrm>
                <a:off x="31210" y="129416"/>
                <a:ext cx="3702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/>
                  <a:t>Circumference =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2800" b="1" dirty="0"/>
                  <a:t> </a:t>
                </a:r>
                <a:r>
                  <a:rPr lang="en-GB" sz="2000" b="1" dirty="0"/>
                  <a:t>x Diameter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40EDD1-A381-44CA-84E6-11B6B585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" y="129416"/>
                <a:ext cx="3702063" cy="523220"/>
              </a:xfrm>
              <a:prstGeom prst="rect">
                <a:avLst/>
              </a:prstGeom>
              <a:blipFill>
                <a:blip r:embed="rId2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C6C1CF-FD4A-472C-8761-06204ECC06E7}"/>
              </a:ext>
            </a:extLst>
          </p:cNvPr>
          <p:cNvSpPr/>
          <p:nvPr/>
        </p:nvSpPr>
        <p:spPr>
          <a:xfrm>
            <a:off x="123142" y="90502"/>
            <a:ext cx="3573095" cy="69545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206E5B-810E-425E-9235-EFE8C23457C2}"/>
              </a:ext>
            </a:extLst>
          </p:cNvPr>
          <p:cNvSpPr/>
          <p:nvPr/>
        </p:nvSpPr>
        <p:spPr>
          <a:xfrm>
            <a:off x="394283" y="1068501"/>
            <a:ext cx="2244752" cy="2244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84EA72-17D8-4B3A-A1A2-CF821DBD6F02}"/>
              </a:ext>
            </a:extLst>
          </p:cNvPr>
          <p:cNvSpPr/>
          <p:nvPr/>
        </p:nvSpPr>
        <p:spPr>
          <a:xfrm>
            <a:off x="3581248" y="1285295"/>
            <a:ext cx="2027958" cy="2027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A0B3D283-2875-47AF-814F-B4B523A185FD}"/>
              </a:ext>
            </a:extLst>
          </p:cNvPr>
          <p:cNvSpPr/>
          <p:nvPr/>
        </p:nvSpPr>
        <p:spPr>
          <a:xfrm rot="5400000">
            <a:off x="6360131" y="824116"/>
            <a:ext cx="2165796" cy="2165796"/>
          </a:xfrm>
          <a:prstGeom prst="chord">
            <a:avLst>
              <a:gd name="adj1" fmla="val 5389817"/>
              <a:gd name="adj2" fmla="val 162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B05D61-7E33-4AEF-A491-F3F6C9B10814}"/>
              </a:ext>
            </a:extLst>
          </p:cNvPr>
          <p:cNvSpPr/>
          <p:nvPr/>
        </p:nvSpPr>
        <p:spPr>
          <a:xfrm rot="5400000">
            <a:off x="7538946" y="2494119"/>
            <a:ext cx="1833654" cy="183365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F10A23-2988-4226-83C8-CFD2B690820B}"/>
              </a:ext>
            </a:extLst>
          </p:cNvPr>
          <p:cNvSpPr/>
          <p:nvPr/>
        </p:nvSpPr>
        <p:spPr>
          <a:xfrm rot="5400000">
            <a:off x="6622121" y="2494120"/>
            <a:ext cx="1833654" cy="1833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BCB7E1-5A2E-4EE3-A0DC-5878153E761C}"/>
              </a:ext>
            </a:extLst>
          </p:cNvPr>
          <p:cNvSpPr/>
          <p:nvPr/>
        </p:nvSpPr>
        <p:spPr>
          <a:xfrm rot="5400000">
            <a:off x="7556189" y="3380016"/>
            <a:ext cx="1799165" cy="6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038E9489-86A6-4CEF-A287-3FA3A279191F}"/>
              </a:ext>
            </a:extLst>
          </p:cNvPr>
          <p:cNvSpPr/>
          <p:nvPr/>
        </p:nvSpPr>
        <p:spPr>
          <a:xfrm>
            <a:off x="5667561" y="4561069"/>
            <a:ext cx="3241182" cy="3241182"/>
          </a:xfrm>
          <a:prstGeom prst="blockArc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65CB25-081D-48E8-AD0B-D81926BFC16C}"/>
              </a:ext>
            </a:extLst>
          </p:cNvPr>
          <p:cNvGrpSpPr/>
          <p:nvPr/>
        </p:nvGrpSpPr>
        <p:grpSpPr>
          <a:xfrm>
            <a:off x="2924595" y="3954157"/>
            <a:ext cx="2244752" cy="2244752"/>
            <a:chOff x="3106057" y="1352220"/>
            <a:chExt cx="3241183" cy="32411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CBDA64FD-306B-4C85-92D5-8CE312BB1335}"/>
                </a:ext>
              </a:extLst>
            </p:cNvPr>
            <p:cNvSpPr/>
            <p:nvPr/>
          </p:nvSpPr>
          <p:spPr>
            <a:xfrm>
              <a:off x="3106057" y="1352220"/>
              <a:ext cx="3241183" cy="3241182"/>
            </a:xfrm>
            <a:prstGeom prst="pie">
              <a:avLst>
                <a:gd name="adj1" fmla="val 10823604"/>
                <a:gd name="adj2" fmla="val 1620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C8B803F0-30AA-432D-B18F-75EA55E08BA5}"/>
                </a:ext>
              </a:extLst>
            </p:cNvPr>
            <p:cNvSpPr/>
            <p:nvPr/>
          </p:nvSpPr>
          <p:spPr>
            <a:xfrm rot="10800000">
              <a:off x="3106058" y="1352220"/>
              <a:ext cx="3241182" cy="3241182"/>
            </a:xfrm>
            <a:prstGeom prst="pie">
              <a:avLst>
                <a:gd name="adj1" fmla="val 10823604"/>
                <a:gd name="adj2" fmla="val 1620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</p:grpSp>
      <p:sp>
        <p:nvSpPr>
          <p:cNvPr id="19" name="Partial Circle 18">
            <a:extLst>
              <a:ext uri="{FF2B5EF4-FFF2-40B4-BE49-F238E27FC236}">
                <a16:creationId xmlns:a16="http://schemas.microsoft.com/office/drawing/2014/main" id="{1CD764A8-2C85-4393-86C2-F84D25485284}"/>
              </a:ext>
            </a:extLst>
          </p:cNvPr>
          <p:cNvSpPr/>
          <p:nvPr/>
        </p:nvSpPr>
        <p:spPr>
          <a:xfrm rot="18999802">
            <a:off x="507514" y="3739214"/>
            <a:ext cx="3241181" cy="3241181"/>
          </a:xfrm>
          <a:prstGeom prst="pie">
            <a:avLst>
              <a:gd name="adj1" fmla="val 10823604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10DF53-88C0-42ED-B2EB-DF439BA77241}"/>
              </a:ext>
            </a:extLst>
          </p:cNvPr>
          <p:cNvSpPr txBox="1"/>
          <p:nvPr/>
        </p:nvSpPr>
        <p:spPr>
          <a:xfrm>
            <a:off x="3831313" y="178567"/>
            <a:ext cx="550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Find the perimeter of these shapes to 1dp.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D9FAAA-333B-4D32-8716-2A06AA7AE6E0}"/>
              </a:ext>
            </a:extLst>
          </p:cNvPr>
          <p:cNvCxnSpPr>
            <a:cxnSpLocks/>
            <a:stCxn id="5" idx="2"/>
            <a:endCxn id="5" idx="6"/>
          </p:cNvCxnSpPr>
          <p:nvPr/>
        </p:nvCxnSpPr>
        <p:spPr>
          <a:xfrm>
            <a:off x="394283" y="2190877"/>
            <a:ext cx="224475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703FBC-A6BD-4428-A937-70851F2501AD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3878236" y="1582283"/>
            <a:ext cx="706227" cy="71699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DE7724-E24F-43DA-BB6F-42D9A4BB6B8E}"/>
              </a:ext>
            </a:extLst>
          </p:cNvPr>
          <p:cNvCxnSpPr>
            <a:cxnSpLocks/>
          </p:cNvCxnSpPr>
          <p:nvPr/>
        </p:nvCxnSpPr>
        <p:spPr>
          <a:xfrm flipV="1">
            <a:off x="6360136" y="2013549"/>
            <a:ext cx="2165791" cy="320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564162-9EF3-4283-AE47-81323BC1CAE3}"/>
              </a:ext>
            </a:extLst>
          </p:cNvPr>
          <p:cNvCxnSpPr>
            <a:cxnSpLocks/>
          </p:cNvCxnSpPr>
          <p:nvPr/>
        </p:nvCxnSpPr>
        <p:spPr>
          <a:xfrm>
            <a:off x="6647522" y="3410947"/>
            <a:ext cx="1800868" cy="185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4BB1563-F45F-4F08-830E-EADC2E621A09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>
          <a:xfrm flipV="1">
            <a:off x="8488553" y="3410946"/>
            <a:ext cx="884047" cy="185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5674D-9D66-48BF-9776-1E8BA8BEB16D}"/>
              </a:ext>
            </a:extLst>
          </p:cNvPr>
          <p:cNvCxnSpPr>
            <a:cxnSpLocks/>
          </p:cNvCxnSpPr>
          <p:nvPr/>
        </p:nvCxnSpPr>
        <p:spPr>
          <a:xfrm>
            <a:off x="1085770" y="4111243"/>
            <a:ext cx="1112184" cy="117871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3EEA50-A6E9-4775-93B5-37C8561D9ECA}"/>
              </a:ext>
            </a:extLst>
          </p:cNvPr>
          <p:cNvCxnSpPr>
            <a:cxnSpLocks/>
          </p:cNvCxnSpPr>
          <p:nvPr/>
        </p:nvCxnSpPr>
        <p:spPr>
          <a:xfrm>
            <a:off x="4129521" y="3954157"/>
            <a:ext cx="0" cy="112237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5CAD98-37D0-4858-98FC-44D900AB837D}"/>
              </a:ext>
            </a:extLst>
          </p:cNvPr>
          <p:cNvCxnSpPr>
            <a:cxnSpLocks/>
          </p:cNvCxnSpPr>
          <p:nvPr/>
        </p:nvCxnSpPr>
        <p:spPr>
          <a:xfrm flipH="1">
            <a:off x="5667563" y="6276910"/>
            <a:ext cx="324118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C4ECB7-EF1D-49DC-88B4-E91AB38BB012}"/>
              </a:ext>
            </a:extLst>
          </p:cNvPr>
          <p:cNvCxnSpPr>
            <a:cxnSpLocks/>
          </p:cNvCxnSpPr>
          <p:nvPr/>
        </p:nvCxnSpPr>
        <p:spPr>
          <a:xfrm>
            <a:off x="7288152" y="5424521"/>
            <a:ext cx="0" cy="7743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FB9ECDD-0515-4049-B0B6-B19BD2284D67}"/>
              </a:ext>
            </a:extLst>
          </p:cNvPr>
          <p:cNvSpPr txBox="1"/>
          <p:nvPr/>
        </p:nvSpPr>
        <p:spPr>
          <a:xfrm>
            <a:off x="1046818" y="1729212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12 cm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56DF44-E70E-4C8D-9114-CDB94F710DA0}"/>
              </a:ext>
            </a:extLst>
          </p:cNvPr>
          <p:cNvSpPr txBox="1"/>
          <p:nvPr/>
        </p:nvSpPr>
        <p:spPr>
          <a:xfrm>
            <a:off x="4119992" y="1536383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3 cm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3078B9-C8B4-4274-BFF9-98B88B5058E7}"/>
              </a:ext>
            </a:extLst>
          </p:cNvPr>
          <p:cNvSpPr txBox="1"/>
          <p:nvPr/>
        </p:nvSpPr>
        <p:spPr>
          <a:xfrm>
            <a:off x="7115856" y="1951292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759E29-C03B-49AE-B8CB-6B6B0D9953EA}"/>
              </a:ext>
            </a:extLst>
          </p:cNvPr>
          <p:cNvSpPr txBox="1"/>
          <p:nvPr/>
        </p:nvSpPr>
        <p:spPr>
          <a:xfrm>
            <a:off x="7226578" y="29518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5cm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ACB7494-D6C0-4FD7-A7BA-FD81E8E158EB}"/>
              </a:ext>
            </a:extLst>
          </p:cNvPr>
          <p:cNvSpPr txBox="1"/>
          <p:nvPr/>
        </p:nvSpPr>
        <p:spPr>
          <a:xfrm>
            <a:off x="8572389" y="294627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2cm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7BF4BA-24DA-4516-BD5F-DC802AFC7A6F}"/>
              </a:ext>
            </a:extLst>
          </p:cNvPr>
          <p:cNvSpPr txBox="1"/>
          <p:nvPr/>
        </p:nvSpPr>
        <p:spPr>
          <a:xfrm>
            <a:off x="1490147" y="4191284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9 cm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96C344-1EA2-4DB3-AE7D-D7103E77B161}"/>
              </a:ext>
            </a:extLst>
          </p:cNvPr>
          <p:cNvSpPr txBox="1"/>
          <p:nvPr/>
        </p:nvSpPr>
        <p:spPr>
          <a:xfrm>
            <a:off x="4120242" y="4231837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7 cm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EBA68-14C6-4578-9FDA-73341E238F7D}"/>
              </a:ext>
            </a:extLst>
          </p:cNvPr>
          <p:cNvSpPr txBox="1"/>
          <p:nvPr/>
        </p:nvSpPr>
        <p:spPr>
          <a:xfrm>
            <a:off x="6818311" y="6296467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10 cm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ADC1A9-4985-4C39-9412-F1F2AF5CABF7}"/>
              </a:ext>
            </a:extLst>
          </p:cNvPr>
          <p:cNvSpPr txBox="1"/>
          <p:nvPr/>
        </p:nvSpPr>
        <p:spPr>
          <a:xfrm>
            <a:off x="7226838" y="5589882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3 cm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001A86-71D3-4866-B624-ECF3E3656B26}"/>
              </a:ext>
            </a:extLst>
          </p:cNvPr>
          <p:cNvSpPr txBox="1"/>
          <p:nvPr/>
        </p:nvSpPr>
        <p:spPr>
          <a:xfrm>
            <a:off x="865900" y="2390932"/>
            <a:ext cx="13452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37.7 cm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8658B8-F163-4A7A-96BF-A357B2E6BB91}"/>
              </a:ext>
            </a:extLst>
          </p:cNvPr>
          <p:cNvSpPr txBox="1"/>
          <p:nvPr/>
        </p:nvSpPr>
        <p:spPr>
          <a:xfrm>
            <a:off x="3922607" y="2494119"/>
            <a:ext cx="13452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18.8 cm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4E5F5C-4F3A-4B59-80FB-D8AE1AC0DFE6}"/>
              </a:ext>
            </a:extLst>
          </p:cNvPr>
          <p:cNvSpPr txBox="1"/>
          <p:nvPr/>
        </p:nvSpPr>
        <p:spPr>
          <a:xfrm>
            <a:off x="8048632" y="867817"/>
            <a:ext cx="11929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20.6 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3CF446-39E3-4F54-980C-CC2090D5E8BA}"/>
              </a:ext>
            </a:extLst>
          </p:cNvPr>
          <p:cNvSpPr txBox="1"/>
          <p:nvPr/>
        </p:nvSpPr>
        <p:spPr>
          <a:xfrm>
            <a:off x="77989" y="5098194"/>
            <a:ext cx="13452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32.1 cm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6925D6-1BC5-4F20-B82A-575D3A72F2BA}"/>
              </a:ext>
            </a:extLst>
          </p:cNvPr>
          <p:cNvSpPr txBox="1"/>
          <p:nvPr/>
        </p:nvSpPr>
        <p:spPr>
          <a:xfrm>
            <a:off x="2947851" y="5528327"/>
            <a:ext cx="13452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50.0 cm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A520D8-3065-4020-A7FF-41726C334524}"/>
              </a:ext>
            </a:extLst>
          </p:cNvPr>
          <p:cNvSpPr txBox="1"/>
          <p:nvPr/>
        </p:nvSpPr>
        <p:spPr>
          <a:xfrm>
            <a:off x="8215857" y="4853977"/>
            <a:ext cx="13452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29.1 cm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88328A-50FB-4F11-B37B-0155AFC9F427}"/>
              </a:ext>
            </a:extLst>
          </p:cNvPr>
          <p:cNvSpPr/>
          <p:nvPr/>
        </p:nvSpPr>
        <p:spPr>
          <a:xfrm>
            <a:off x="4378247" y="3246095"/>
            <a:ext cx="2115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A091B0-E53E-4909-8289-B13484E24F6F}"/>
              </a:ext>
            </a:extLst>
          </p:cNvPr>
          <p:cNvSpPr txBox="1"/>
          <p:nvPr/>
        </p:nvSpPr>
        <p:spPr>
          <a:xfrm>
            <a:off x="7050907" y="3708617"/>
            <a:ext cx="13452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20.3 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579F56-B008-45AD-80E7-F37569963272}"/>
              </a:ext>
            </a:extLst>
          </p:cNvPr>
          <p:cNvSpPr txBox="1"/>
          <p:nvPr/>
        </p:nvSpPr>
        <p:spPr>
          <a:xfrm>
            <a:off x="2988727" y="6103117"/>
            <a:ext cx="140775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(49.991)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C7C2E5-882C-43FA-B35A-33B127AD30AB}"/>
              </a:ext>
            </a:extLst>
          </p:cNvPr>
          <p:cNvSpPr/>
          <p:nvPr/>
        </p:nvSpPr>
        <p:spPr>
          <a:xfrm rot="2803834">
            <a:off x="1750569" y="5196468"/>
            <a:ext cx="314117" cy="314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AF5206-098A-493B-B697-CE34261633A9}"/>
              </a:ext>
            </a:extLst>
          </p:cNvPr>
          <p:cNvSpPr/>
          <p:nvPr/>
        </p:nvSpPr>
        <p:spPr>
          <a:xfrm>
            <a:off x="3732854" y="4759241"/>
            <a:ext cx="314117" cy="314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714122-7BE4-4019-B3CD-C1529461E06E}"/>
              </a:ext>
            </a:extLst>
          </p:cNvPr>
          <p:cNvSpPr/>
          <p:nvPr/>
        </p:nvSpPr>
        <p:spPr>
          <a:xfrm>
            <a:off x="4046792" y="5076533"/>
            <a:ext cx="314117" cy="314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28181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41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9C31854-3DF5-43D6-BDA9-2B24FA22325F}"/>
              </a:ext>
            </a:extLst>
          </p:cNvPr>
          <p:cNvSpPr/>
          <p:nvPr/>
        </p:nvSpPr>
        <p:spPr>
          <a:xfrm>
            <a:off x="2581186" y="2343111"/>
            <a:ext cx="4308906" cy="11982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508FDFB-C25F-4E43-8EF7-5AFDCFCCCDAD}"/>
              </a:ext>
            </a:extLst>
          </p:cNvPr>
          <p:cNvSpPr/>
          <p:nvPr/>
        </p:nvSpPr>
        <p:spPr>
          <a:xfrm>
            <a:off x="1466765" y="4131941"/>
            <a:ext cx="7906936" cy="10156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5BAF839-2A2A-465F-9CC4-D3520702FE80}"/>
              </a:ext>
            </a:extLst>
          </p:cNvPr>
          <p:cNvSpPr/>
          <p:nvPr/>
        </p:nvSpPr>
        <p:spPr>
          <a:xfrm>
            <a:off x="2037281" y="5532170"/>
            <a:ext cx="6192428" cy="11725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4C3D4-9D55-4A80-9A2C-3225AE2D678F}"/>
              </a:ext>
            </a:extLst>
          </p:cNvPr>
          <p:cNvSpPr txBox="1"/>
          <p:nvPr/>
        </p:nvSpPr>
        <p:spPr>
          <a:xfrm>
            <a:off x="2700210" y="2428532"/>
            <a:ext cx="4070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bicycle wheel has a 60cm diameter.</a:t>
            </a:r>
          </a:p>
          <a:p>
            <a:pPr algn="ctr"/>
            <a:r>
              <a:rPr lang="en-GB" sz="2000" dirty="0"/>
              <a:t>How many times would it rotate if </a:t>
            </a:r>
          </a:p>
          <a:p>
            <a:pPr algn="ctr"/>
            <a:r>
              <a:rPr lang="en-GB" sz="2000" dirty="0"/>
              <a:t>the bicycle travelled 100 meters?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576C33-C3B4-491A-B019-3EB7098713E0}"/>
              </a:ext>
            </a:extLst>
          </p:cNvPr>
          <p:cNvGrpSpPr/>
          <p:nvPr/>
        </p:nvGrpSpPr>
        <p:grpSpPr>
          <a:xfrm>
            <a:off x="6510299" y="450886"/>
            <a:ext cx="2863402" cy="2863402"/>
            <a:chOff x="6705601" y="296214"/>
            <a:chExt cx="2863402" cy="28634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D6C5D1-77B9-4EF4-80B5-5AE04A54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1" y="296214"/>
              <a:ext cx="2863402" cy="2863402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8A743FB-5BBD-40E0-ACCC-A4CCD1CFB74E}"/>
                </a:ext>
              </a:extLst>
            </p:cNvPr>
            <p:cNvCxnSpPr>
              <a:cxnSpLocks/>
            </p:cNvCxnSpPr>
            <p:nvPr/>
          </p:nvCxnSpPr>
          <p:spPr>
            <a:xfrm>
              <a:off x="6771068" y="1727915"/>
              <a:ext cx="2732467" cy="0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88C4B8-6DF7-4FB2-9A5D-C0F43802A6DB}"/>
                </a:ext>
              </a:extLst>
            </p:cNvPr>
            <p:cNvSpPr txBox="1"/>
            <p:nvPr/>
          </p:nvSpPr>
          <p:spPr>
            <a:xfrm>
              <a:off x="7701925" y="1176098"/>
              <a:ext cx="87075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60cm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1AAA0D-A4C9-4512-8202-A565369B2F3F}"/>
              </a:ext>
            </a:extLst>
          </p:cNvPr>
          <p:cNvGrpSpPr/>
          <p:nvPr/>
        </p:nvGrpSpPr>
        <p:grpSpPr>
          <a:xfrm>
            <a:off x="189092" y="119977"/>
            <a:ext cx="6083814" cy="2098251"/>
            <a:chOff x="394165" y="1447278"/>
            <a:chExt cx="6083814" cy="209825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A0FED21-92A2-494C-84AA-749533359CB1}"/>
                </a:ext>
              </a:extLst>
            </p:cNvPr>
            <p:cNvSpPr/>
            <p:nvPr/>
          </p:nvSpPr>
          <p:spPr>
            <a:xfrm>
              <a:off x="2169073" y="2011596"/>
              <a:ext cx="4308906" cy="119829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55B5E8-9967-4068-ACFC-88E9FD81F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65" y="1447278"/>
              <a:ext cx="2098251" cy="209825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23CD25-80E4-46A9-87A3-C54107C56EA3}"/>
                </a:ext>
              </a:extLst>
            </p:cNvPr>
            <p:cNvSpPr txBox="1"/>
            <p:nvPr/>
          </p:nvSpPr>
          <p:spPr>
            <a:xfrm>
              <a:off x="2511261" y="2102910"/>
              <a:ext cx="36622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A car wheel has a radius of 35cm.</a:t>
              </a:r>
            </a:p>
            <a:p>
              <a:pPr algn="ctr"/>
              <a:r>
                <a:rPr lang="en-GB" sz="2000" dirty="0"/>
                <a:t>If it rolls 125 times, </a:t>
              </a:r>
            </a:p>
            <a:p>
              <a:pPr algn="ctr"/>
              <a:r>
                <a:rPr lang="en-GB" sz="2000" dirty="0"/>
                <a:t>how far does it travel?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A25C62C-0476-40E9-8A69-86B20C2F8CDE}"/>
                </a:ext>
              </a:extLst>
            </p:cNvPr>
            <p:cNvCxnSpPr>
              <a:cxnSpLocks/>
            </p:cNvCxnSpPr>
            <p:nvPr/>
          </p:nvCxnSpPr>
          <p:spPr>
            <a:xfrm>
              <a:off x="413010" y="2475441"/>
              <a:ext cx="103028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EF9B44-8B5E-4ED2-BB7A-B9CA1150E0E4}"/>
                </a:ext>
              </a:extLst>
            </p:cNvPr>
            <p:cNvSpPr txBox="1"/>
            <p:nvPr/>
          </p:nvSpPr>
          <p:spPr>
            <a:xfrm>
              <a:off x="517211" y="1908287"/>
              <a:ext cx="87075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35cm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F1CA9-5698-4E55-BFA2-548EA0090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3" y="3690816"/>
            <a:ext cx="1716819" cy="29930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18EA4E-4843-4552-9BD9-9C03442F0850}"/>
              </a:ext>
            </a:extLst>
          </p:cNvPr>
          <p:cNvSpPr txBox="1"/>
          <p:nvPr/>
        </p:nvSpPr>
        <p:spPr>
          <a:xfrm>
            <a:off x="1716366" y="4283654"/>
            <a:ext cx="7407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unicycle’s wheel has a radius of 28cm.</a:t>
            </a:r>
          </a:p>
          <a:p>
            <a:pPr algn="ctr"/>
            <a:r>
              <a:rPr lang="en-GB" sz="2000" dirty="0"/>
              <a:t>How many complete revolutions would it take a rider to travel 1.3Km?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389773-59C1-47CA-8D09-8AB2BF607200}"/>
              </a:ext>
            </a:extLst>
          </p:cNvPr>
          <p:cNvSpPr txBox="1"/>
          <p:nvPr/>
        </p:nvSpPr>
        <p:spPr>
          <a:xfrm>
            <a:off x="3009692" y="5611135"/>
            <a:ext cx="4083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unicycle’s pedal is 15cm long. </a:t>
            </a:r>
          </a:p>
          <a:p>
            <a:pPr algn="ctr"/>
            <a:r>
              <a:rPr lang="en-GB" sz="2000" dirty="0"/>
              <a:t>How far does the rider need to move </a:t>
            </a:r>
          </a:p>
          <a:p>
            <a:pPr algn="ctr"/>
            <a:r>
              <a:rPr lang="en-GB" sz="2000" dirty="0"/>
              <a:t>both feet to travel 1.3Km?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B52276-959D-4E63-836D-81334072B5A1}"/>
              </a:ext>
            </a:extLst>
          </p:cNvPr>
          <p:cNvSpPr txBox="1"/>
          <p:nvPr/>
        </p:nvSpPr>
        <p:spPr>
          <a:xfrm>
            <a:off x="3111055" y="137293"/>
            <a:ext cx="280557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27488.9cm = 274.9m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1DF30C-52B0-4878-B39D-9C9CF60B6C35}"/>
              </a:ext>
            </a:extLst>
          </p:cNvPr>
          <p:cNvSpPr txBox="1"/>
          <p:nvPr/>
        </p:nvSpPr>
        <p:spPr>
          <a:xfrm>
            <a:off x="4810936" y="3432569"/>
            <a:ext cx="300915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53.05 times = 53 times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FBF3F7-AEA3-4288-B356-81D6AA9FD546}"/>
              </a:ext>
            </a:extLst>
          </p:cNvPr>
          <p:cNvSpPr txBox="1"/>
          <p:nvPr/>
        </p:nvSpPr>
        <p:spPr>
          <a:xfrm>
            <a:off x="4969269" y="5031022"/>
            <a:ext cx="422743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738.9 times = 739 complete revs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80FC40-6A1F-48F4-A2A1-77C4ADC9CD6A}"/>
                  </a:ext>
                </a:extLst>
              </p:cNvPr>
              <p:cNvSpPr txBox="1"/>
              <p:nvPr/>
            </p:nvSpPr>
            <p:spPr>
              <a:xfrm>
                <a:off x="7524925" y="5702967"/>
                <a:ext cx="1890454" cy="8309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739 × 30</a:t>
                </a:r>
                <a14:m>
                  <m:oMath xmlns:m="http://schemas.openxmlformats.org/officeDocument/2006/math">
                    <m:r>
                      <a:rPr lang="el-GR" sz="2400" b="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b="0" dirty="0"/>
                  <a:t> </a:t>
                </a:r>
                <a:r>
                  <a:rPr lang="en-GB" sz="2400" dirty="0"/>
                  <a:t>×</a:t>
                </a:r>
                <a:r>
                  <a:rPr lang="en-GB" sz="2400" b="0" dirty="0"/>
                  <a:t> 2</a:t>
                </a:r>
              </a:p>
              <a:p>
                <a:r>
                  <a:rPr lang="en-GB" sz="2400" dirty="0"/>
                  <a:t>= 1.392Km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80FC40-6A1F-48F4-A2A1-77C4ADC9C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925" y="5702967"/>
                <a:ext cx="1890454" cy="830997"/>
              </a:xfrm>
              <a:prstGeom prst="rect">
                <a:avLst/>
              </a:prstGeom>
              <a:blipFill>
                <a:blip r:embed="rId5"/>
                <a:stretch>
                  <a:fillRect l="-4473" t="-5072" r="-3514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B05F22F2-8CCE-4F19-B027-309DF0B4E79A}"/>
              </a:ext>
            </a:extLst>
          </p:cNvPr>
          <p:cNvSpPr/>
          <p:nvPr/>
        </p:nvSpPr>
        <p:spPr>
          <a:xfrm>
            <a:off x="172340" y="2580273"/>
            <a:ext cx="2115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6009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A98967-2F72-4D80-A93D-6513C41751AB}"/>
              </a:ext>
            </a:extLst>
          </p:cNvPr>
          <p:cNvSpPr/>
          <p:nvPr/>
        </p:nvSpPr>
        <p:spPr>
          <a:xfrm>
            <a:off x="6554015" y="1801255"/>
            <a:ext cx="2781837" cy="13265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843D99-0145-4F45-97EE-A2E009AFC506}"/>
              </a:ext>
            </a:extLst>
          </p:cNvPr>
          <p:cNvGrpSpPr/>
          <p:nvPr/>
        </p:nvGrpSpPr>
        <p:grpSpPr>
          <a:xfrm>
            <a:off x="1435499" y="1032810"/>
            <a:ext cx="2228045" cy="2228045"/>
            <a:chOff x="386366" y="643944"/>
            <a:chExt cx="2382599" cy="238259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A25B51B-34DC-43C8-A5F7-8607936820D8}"/>
                </a:ext>
              </a:extLst>
            </p:cNvPr>
            <p:cNvSpPr/>
            <p:nvPr/>
          </p:nvSpPr>
          <p:spPr>
            <a:xfrm>
              <a:off x="386366" y="64394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F060470-86A7-4A65-8C00-C18C67DA4A9B}"/>
                </a:ext>
              </a:extLst>
            </p:cNvPr>
            <p:cNvSpPr/>
            <p:nvPr/>
          </p:nvSpPr>
          <p:spPr>
            <a:xfrm>
              <a:off x="982016" y="64394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7CDA54F-DE35-4ED7-B47B-CCF8CF80E15D}"/>
                </a:ext>
              </a:extLst>
            </p:cNvPr>
            <p:cNvSpPr/>
            <p:nvPr/>
          </p:nvSpPr>
          <p:spPr>
            <a:xfrm>
              <a:off x="1577665" y="64394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5C577C6-8F13-4411-92E1-45015EA0C366}"/>
                </a:ext>
              </a:extLst>
            </p:cNvPr>
            <p:cNvSpPr/>
            <p:nvPr/>
          </p:nvSpPr>
          <p:spPr>
            <a:xfrm>
              <a:off x="2173315" y="64394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01BCF5-8553-4C50-BE5D-74785E8292F3}"/>
                </a:ext>
              </a:extLst>
            </p:cNvPr>
            <p:cNvSpPr/>
            <p:nvPr/>
          </p:nvSpPr>
          <p:spPr>
            <a:xfrm>
              <a:off x="386366" y="123959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08564F-34DE-42FF-AABF-35DB36D466FC}"/>
                </a:ext>
              </a:extLst>
            </p:cNvPr>
            <p:cNvSpPr/>
            <p:nvPr/>
          </p:nvSpPr>
          <p:spPr>
            <a:xfrm>
              <a:off x="982016" y="123959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ED48A9-9972-44DD-94CD-86D674F02F19}"/>
                </a:ext>
              </a:extLst>
            </p:cNvPr>
            <p:cNvSpPr/>
            <p:nvPr/>
          </p:nvSpPr>
          <p:spPr>
            <a:xfrm>
              <a:off x="1577665" y="123959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FF5456-E8FB-4461-A561-9224E95F7106}"/>
                </a:ext>
              </a:extLst>
            </p:cNvPr>
            <p:cNvSpPr/>
            <p:nvPr/>
          </p:nvSpPr>
          <p:spPr>
            <a:xfrm>
              <a:off x="2173315" y="123959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FE920-8361-4092-A39A-92F3C0A45FFB}"/>
                </a:ext>
              </a:extLst>
            </p:cNvPr>
            <p:cNvSpPr/>
            <p:nvPr/>
          </p:nvSpPr>
          <p:spPr>
            <a:xfrm>
              <a:off x="386366" y="183524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EDD39FB-1957-411D-AED3-F12C5E616D71}"/>
                </a:ext>
              </a:extLst>
            </p:cNvPr>
            <p:cNvSpPr/>
            <p:nvPr/>
          </p:nvSpPr>
          <p:spPr>
            <a:xfrm>
              <a:off x="982016" y="183524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634558-C321-45BA-B7C5-E26125C3D6B6}"/>
                </a:ext>
              </a:extLst>
            </p:cNvPr>
            <p:cNvSpPr/>
            <p:nvPr/>
          </p:nvSpPr>
          <p:spPr>
            <a:xfrm>
              <a:off x="1577665" y="183524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DA1C31-8D7C-4FED-BC93-AAE6CB015296}"/>
                </a:ext>
              </a:extLst>
            </p:cNvPr>
            <p:cNvSpPr/>
            <p:nvPr/>
          </p:nvSpPr>
          <p:spPr>
            <a:xfrm>
              <a:off x="2173315" y="183524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8CCBF-5C07-4C20-A008-5F6D5C39EFED}"/>
                </a:ext>
              </a:extLst>
            </p:cNvPr>
            <p:cNvSpPr/>
            <p:nvPr/>
          </p:nvSpPr>
          <p:spPr>
            <a:xfrm>
              <a:off x="386366" y="243089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DCC64B-EB42-448F-A647-8E811DEFEACE}"/>
                </a:ext>
              </a:extLst>
            </p:cNvPr>
            <p:cNvSpPr/>
            <p:nvPr/>
          </p:nvSpPr>
          <p:spPr>
            <a:xfrm>
              <a:off x="982016" y="243089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B9F3B1-9BB8-4A6D-A297-3D7E79CE13A4}"/>
                </a:ext>
              </a:extLst>
            </p:cNvPr>
            <p:cNvSpPr/>
            <p:nvPr/>
          </p:nvSpPr>
          <p:spPr>
            <a:xfrm>
              <a:off x="1577665" y="243089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191C8A-3422-447B-8CC5-65B79D5B187B}"/>
                </a:ext>
              </a:extLst>
            </p:cNvPr>
            <p:cNvSpPr/>
            <p:nvPr/>
          </p:nvSpPr>
          <p:spPr>
            <a:xfrm>
              <a:off x="2173315" y="243089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6BD937E-4944-45B7-A2D3-F9DD44CE82B3}"/>
                </a:ext>
              </a:extLst>
            </p:cNvPr>
            <p:cNvSpPr/>
            <p:nvPr/>
          </p:nvSpPr>
          <p:spPr>
            <a:xfrm>
              <a:off x="386366" y="643944"/>
              <a:ext cx="2382598" cy="2382598"/>
            </a:xfrm>
            <a:prstGeom prst="roundRect">
              <a:avLst>
                <a:gd name="adj" fmla="val 12319"/>
              </a:avLst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98DC4F3-BB59-4B8C-B79B-09534D13AA85}"/>
              </a:ext>
            </a:extLst>
          </p:cNvPr>
          <p:cNvSpPr txBox="1"/>
          <p:nvPr/>
        </p:nvSpPr>
        <p:spPr>
          <a:xfrm>
            <a:off x="621302" y="55871"/>
            <a:ext cx="3856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 rubber band is stretched around 16 tubes.</a:t>
            </a:r>
          </a:p>
          <a:p>
            <a:pPr algn="ctr"/>
            <a:r>
              <a:rPr lang="en-GB" sz="1600" dirty="0"/>
              <a:t>Each tube has a diameter of 6cm</a:t>
            </a:r>
          </a:p>
          <a:p>
            <a:pPr algn="ctr"/>
            <a:r>
              <a:rPr lang="en-GB" sz="1600" dirty="0"/>
              <a:t>How far must the rubber band stretch?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4CD11B1-0A1D-43EB-B7BA-DA1282283F75}"/>
              </a:ext>
            </a:extLst>
          </p:cNvPr>
          <p:cNvSpPr/>
          <p:nvPr/>
        </p:nvSpPr>
        <p:spPr>
          <a:xfrm>
            <a:off x="6666126" y="1893907"/>
            <a:ext cx="2575776" cy="11390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16A8400-4586-4D61-B58C-AC5F9AD2E146}"/>
              </a:ext>
            </a:extLst>
          </p:cNvPr>
          <p:cNvSpPr/>
          <p:nvPr/>
        </p:nvSpPr>
        <p:spPr>
          <a:xfrm>
            <a:off x="6457960" y="1720487"/>
            <a:ext cx="2971800" cy="14859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5C60F2-A6C1-4BD1-933D-8DF97A03B539}"/>
              </a:ext>
            </a:extLst>
          </p:cNvPr>
          <p:cNvCxnSpPr>
            <a:cxnSpLocks/>
          </p:cNvCxnSpPr>
          <p:nvPr/>
        </p:nvCxnSpPr>
        <p:spPr>
          <a:xfrm>
            <a:off x="7181860" y="1600913"/>
            <a:ext cx="15367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2E8533A-5F71-4C5C-A536-203E326D8733}"/>
              </a:ext>
            </a:extLst>
          </p:cNvPr>
          <p:cNvSpPr txBox="1"/>
          <p:nvPr/>
        </p:nvSpPr>
        <p:spPr>
          <a:xfrm>
            <a:off x="7665578" y="128712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50m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3CD41C-7AA3-4491-866D-7F3FE845E9CD}"/>
              </a:ext>
            </a:extLst>
          </p:cNvPr>
          <p:cNvCxnSpPr>
            <a:cxnSpLocks/>
          </p:cNvCxnSpPr>
          <p:nvPr/>
        </p:nvCxnSpPr>
        <p:spPr>
          <a:xfrm>
            <a:off x="6732801" y="2463437"/>
            <a:ext cx="244930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40B2B90-ADB4-4B6A-9E8A-FA5539648226}"/>
              </a:ext>
            </a:extLst>
          </p:cNvPr>
          <p:cNvSpPr txBox="1"/>
          <p:nvPr/>
        </p:nvSpPr>
        <p:spPr>
          <a:xfrm>
            <a:off x="7679173" y="2138338"/>
            <a:ext cx="55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70m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1CCD20-9473-486D-A89B-5785A8FF4805}"/>
              </a:ext>
            </a:extLst>
          </p:cNvPr>
          <p:cNvSpPr txBox="1"/>
          <p:nvPr/>
        </p:nvSpPr>
        <p:spPr>
          <a:xfrm>
            <a:off x="5209810" y="55871"/>
            <a:ext cx="4425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 running track has two 1 meter wide tracks.</a:t>
            </a:r>
          </a:p>
          <a:p>
            <a:pPr algn="ctr"/>
            <a:r>
              <a:rPr lang="en-GB" sz="1600" dirty="0"/>
              <a:t>On the inside track, the runner starts at A.</a:t>
            </a:r>
          </a:p>
          <a:p>
            <a:pPr algn="ctr"/>
            <a:r>
              <a:rPr lang="en-GB" sz="1600" dirty="0"/>
              <a:t>How much further forward should a runner on the </a:t>
            </a:r>
          </a:p>
          <a:p>
            <a:pPr algn="ctr"/>
            <a:r>
              <a:rPr lang="en-GB" sz="1600" dirty="0"/>
              <a:t>outside track start so they have to run the </a:t>
            </a:r>
          </a:p>
          <a:p>
            <a:pPr algn="ctr"/>
            <a:r>
              <a:rPr lang="en-GB" sz="1600" dirty="0"/>
              <a:t>same distance to the finish?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9098F5-07B8-422A-B583-3C0E3270FF78}"/>
              </a:ext>
            </a:extLst>
          </p:cNvPr>
          <p:cNvSpPr txBox="1"/>
          <p:nvPr/>
        </p:nvSpPr>
        <p:spPr>
          <a:xfrm>
            <a:off x="7775947" y="2674233"/>
            <a:ext cx="30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9A3AF0-72F5-4690-8A80-3D0C828BF233}"/>
              </a:ext>
            </a:extLst>
          </p:cNvPr>
          <p:cNvCxnSpPr>
            <a:cxnSpLocks/>
          </p:cNvCxnSpPr>
          <p:nvPr/>
        </p:nvCxnSpPr>
        <p:spPr>
          <a:xfrm flipV="1">
            <a:off x="7927592" y="2944993"/>
            <a:ext cx="0" cy="3499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28EBA024-872D-410C-B414-58B24C6C8B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36" y="2099135"/>
            <a:ext cx="995362" cy="1147762"/>
          </a:xfrm>
          <a:prstGeom prst="rect">
            <a:avLst/>
          </a:prstGeom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id="{9E56E630-15B0-4B80-AA24-F2D82D66B09D}"/>
              </a:ext>
            </a:extLst>
          </p:cNvPr>
          <p:cNvSpPr/>
          <p:nvPr/>
        </p:nvSpPr>
        <p:spPr>
          <a:xfrm>
            <a:off x="8074261" y="2709830"/>
            <a:ext cx="344474" cy="170627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11571FE-3163-459E-A276-4A5CBF494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11272" r="19846" b="10115"/>
          <a:stretch/>
        </p:blipFill>
        <p:spPr>
          <a:xfrm>
            <a:off x="1922790" y="4949426"/>
            <a:ext cx="1378040" cy="175152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59DB2A1-7D6B-4809-B9BB-24D2630C867F}"/>
              </a:ext>
            </a:extLst>
          </p:cNvPr>
          <p:cNvSpPr txBox="1"/>
          <p:nvPr/>
        </p:nvSpPr>
        <p:spPr>
          <a:xfrm>
            <a:off x="566991" y="3595302"/>
            <a:ext cx="4312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 washing machine’s drum has a radius of 35cm.</a:t>
            </a:r>
          </a:p>
          <a:p>
            <a:pPr algn="ctr"/>
            <a:r>
              <a:rPr lang="en-GB" sz="1600" dirty="0"/>
              <a:t>At full speed it spins at 1100 RPM</a:t>
            </a:r>
          </a:p>
          <a:p>
            <a:pPr algn="ctr"/>
            <a:r>
              <a:rPr lang="en-GB" sz="1600" dirty="0"/>
              <a:t>(revolutions per minute).</a:t>
            </a:r>
          </a:p>
          <a:p>
            <a:pPr algn="ctr"/>
            <a:r>
              <a:rPr lang="en-GB" sz="1600" dirty="0"/>
              <a:t>If a spider was stuck on the inside, </a:t>
            </a:r>
          </a:p>
          <a:p>
            <a:pPr algn="ctr"/>
            <a:r>
              <a:rPr lang="en-GB" sz="1600" dirty="0"/>
              <a:t>how far would it travel in 90 seconds?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0277E4-7CC7-4E69-96BC-31F5E1BB8279}"/>
              </a:ext>
            </a:extLst>
          </p:cNvPr>
          <p:cNvSpPr txBox="1"/>
          <p:nvPr/>
        </p:nvSpPr>
        <p:spPr>
          <a:xfrm>
            <a:off x="5457330" y="3595302"/>
            <a:ext cx="3912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John bicycle wheel has a radius of 65cm. </a:t>
            </a:r>
          </a:p>
          <a:p>
            <a:pPr algn="ctr"/>
            <a:r>
              <a:rPr lang="en-GB" sz="1600" dirty="0"/>
              <a:t>His son’s wheel has a diameter of 80cm.</a:t>
            </a:r>
          </a:p>
          <a:p>
            <a:pPr algn="ctr"/>
            <a:r>
              <a:rPr lang="en-GB" sz="1600" dirty="0"/>
              <a:t>After travelling 100 meters, how many more </a:t>
            </a:r>
          </a:p>
          <a:p>
            <a:pPr algn="ctr"/>
            <a:r>
              <a:rPr lang="en-GB" sz="1600" dirty="0"/>
              <a:t>whole revolutions has </a:t>
            </a:r>
          </a:p>
          <a:p>
            <a:pPr algn="ctr"/>
            <a:r>
              <a:rPr lang="en-GB" sz="1600" dirty="0"/>
              <a:t>John’s son’s wheel completed?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FA085F7-0F1C-42B1-AC5F-E107B3CCA9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26" y="5097987"/>
            <a:ext cx="2326377" cy="116318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9BE0F76-69A4-4BE2-B36B-D2CA0411AB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489" y="5679582"/>
            <a:ext cx="1742497" cy="8712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84C50AE-F67A-41C8-A246-2DE8AB866E9D}"/>
              </a:ext>
            </a:extLst>
          </p:cNvPr>
          <p:cNvSpPr txBox="1"/>
          <p:nvPr/>
        </p:nvSpPr>
        <p:spPr>
          <a:xfrm>
            <a:off x="4099390" y="790562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(2dp)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465326-ACC4-4C3F-8398-A478639BE84D}"/>
              </a:ext>
            </a:extLst>
          </p:cNvPr>
          <p:cNvSpPr txBox="1"/>
          <p:nvPr/>
        </p:nvSpPr>
        <p:spPr>
          <a:xfrm>
            <a:off x="9115411" y="1128575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(2dp)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0EF9E3-C45B-48A6-95CE-8AD828F0CFEF}"/>
              </a:ext>
            </a:extLst>
          </p:cNvPr>
          <p:cNvSpPr txBox="1"/>
          <p:nvPr/>
        </p:nvSpPr>
        <p:spPr>
          <a:xfrm>
            <a:off x="3894158" y="494942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(2dp)</a:t>
            </a:r>
          </a:p>
        </p:txBody>
      </p:sp>
    </p:spTree>
    <p:extLst>
      <p:ext uri="{BB962C8B-B14F-4D97-AF65-F5344CB8AC3E}">
        <p14:creationId xmlns:p14="http://schemas.microsoft.com/office/powerpoint/2010/main" val="178079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A98967-2F72-4D80-A93D-6513C41751AB}"/>
              </a:ext>
            </a:extLst>
          </p:cNvPr>
          <p:cNvSpPr/>
          <p:nvPr/>
        </p:nvSpPr>
        <p:spPr>
          <a:xfrm>
            <a:off x="6554015" y="1801255"/>
            <a:ext cx="2781837" cy="13265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843D99-0145-4F45-97EE-A2E009AFC506}"/>
              </a:ext>
            </a:extLst>
          </p:cNvPr>
          <p:cNvGrpSpPr/>
          <p:nvPr/>
        </p:nvGrpSpPr>
        <p:grpSpPr>
          <a:xfrm>
            <a:off x="1435499" y="1032810"/>
            <a:ext cx="2228045" cy="2228045"/>
            <a:chOff x="386366" y="643944"/>
            <a:chExt cx="2382599" cy="238259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A25B51B-34DC-43C8-A5F7-8607936820D8}"/>
                </a:ext>
              </a:extLst>
            </p:cNvPr>
            <p:cNvSpPr/>
            <p:nvPr/>
          </p:nvSpPr>
          <p:spPr>
            <a:xfrm>
              <a:off x="386366" y="64394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F060470-86A7-4A65-8C00-C18C67DA4A9B}"/>
                </a:ext>
              </a:extLst>
            </p:cNvPr>
            <p:cNvSpPr/>
            <p:nvPr/>
          </p:nvSpPr>
          <p:spPr>
            <a:xfrm>
              <a:off x="982016" y="64394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7CDA54F-DE35-4ED7-B47B-CCF8CF80E15D}"/>
                </a:ext>
              </a:extLst>
            </p:cNvPr>
            <p:cNvSpPr/>
            <p:nvPr/>
          </p:nvSpPr>
          <p:spPr>
            <a:xfrm>
              <a:off x="1577665" y="64394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5C577C6-8F13-4411-92E1-45015EA0C366}"/>
                </a:ext>
              </a:extLst>
            </p:cNvPr>
            <p:cNvSpPr/>
            <p:nvPr/>
          </p:nvSpPr>
          <p:spPr>
            <a:xfrm>
              <a:off x="2173315" y="64394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01BCF5-8553-4C50-BE5D-74785E8292F3}"/>
                </a:ext>
              </a:extLst>
            </p:cNvPr>
            <p:cNvSpPr/>
            <p:nvPr/>
          </p:nvSpPr>
          <p:spPr>
            <a:xfrm>
              <a:off x="386366" y="123959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08564F-34DE-42FF-AABF-35DB36D466FC}"/>
                </a:ext>
              </a:extLst>
            </p:cNvPr>
            <p:cNvSpPr/>
            <p:nvPr/>
          </p:nvSpPr>
          <p:spPr>
            <a:xfrm>
              <a:off x="982016" y="123959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ED48A9-9972-44DD-94CD-86D674F02F19}"/>
                </a:ext>
              </a:extLst>
            </p:cNvPr>
            <p:cNvSpPr/>
            <p:nvPr/>
          </p:nvSpPr>
          <p:spPr>
            <a:xfrm>
              <a:off x="1577665" y="123959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FF5456-E8FB-4461-A561-9224E95F7106}"/>
                </a:ext>
              </a:extLst>
            </p:cNvPr>
            <p:cNvSpPr/>
            <p:nvPr/>
          </p:nvSpPr>
          <p:spPr>
            <a:xfrm>
              <a:off x="2173315" y="1239594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FE920-8361-4092-A39A-92F3C0A45FFB}"/>
                </a:ext>
              </a:extLst>
            </p:cNvPr>
            <p:cNvSpPr/>
            <p:nvPr/>
          </p:nvSpPr>
          <p:spPr>
            <a:xfrm>
              <a:off x="386366" y="183524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EDD39FB-1957-411D-AED3-F12C5E616D71}"/>
                </a:ext>
              </a:extLst>
            </p:cNvPr>
            <p:cNvSpPr/>
            <p:nvPr/>
          </p:nvSpPr>
          <p:spPr>
            <a:xfrm>
              <a:off x="982016" y="183524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634558-C321-45BA-B7C5-E26125C3D6B6}"/>
                </a:ext>
              </a:extLst>
            </p:cNvPr>
            <p:cNvSpPr/>
            <p:nvPr/>
          </p:nvSpPr>
          <p:spPr>
            <a:xfrm>
              <a:off x="1577665" y="183524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DA1C31-8D7C-4FED-BC93-AAE6CB015296}"/>
                </a:ext>
              </a:extLst>
            </p:cNvPr>
            <p:cNvSpPr/>
            <p:nvPr/>
          </p:nvSpPr>
          <p:spPr>
            <a:xfrm>
              <a:off x="2173315" y="183524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8CCBF-5C07-4C20-A008-5F6D5C39EFED}"/>
                </a:ext>
              </a:extLst>
            </p:cNvPr>
            <p:cNvSpPr/>
            <p:nvPr/>
          </p:nvSpPr>
          <p:spPr>
            <a:xfrm>
              <a:off x="386366" y="243089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DCC64B-EB42-448F-A647-8E811DEFEACE}"/>
                </a:ext>
              </a:extLst>
            </p:cNvPr>
            <p:cNvSpPr/>
            <p:nvPr/>
          </p:nvSpPr>
          <p:spPr>
            <a:xfrm>
              <a:off x="982016" y="243089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B9F3B1-9BB8-4A6D-A297-3D7E79CE13A4}"/>
                </a:ext>
              </a:extLst>
            </p:cNvPr>
            <p:cNvSpPr/>
            <p:nvPr/>
          </p:nvSpPr>
          <p:spPr>
            <a:xfrm>
              <a:off x="1577665" y="243089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191C8A-3422-447B-8CC5-65B79D5B187B}"/>
                </a:ext>
              </a:extLst>
            </p:cNvPr>
            <p:cNvSpPr/>
            <p:nvPr/>
          </p:nvSpPr>
          <p:spPr>
            <a:xfrm>
              <a:off x="2173315" y="2430893"/>
              <a:ext cx="595650" cy="595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6BD937E-4944-45B7-A2D3-F9DD44CE82B3}"/>
                </a:ext>
              </a:extLst>
            </p:cNvPr>
            <p:cNvSpPr/>
            <p:nvPr/>
          </p:nvSpPr>
          <p:spPr>
            <a:xfrm>
              <a:off x="386366" y="643944"/>
              <a:ext cx="2382598" cy="2382598"/>
            </a:xfrm>
            <a:prstGeom prst="roundRect">
              <a:avLst>
                <a:gd name="adj" fmla="val 12319"/>
              </a:avLst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98DC4F3-BB59-4B8C-B79B-09534D13AA85}"/>
              </a:ext>
            </a:extLst>
          </p:cNvPr>
          <p:cNvSpPr txBox="1"/>
          <p:nvPr/>
        </p:nvSpPr>
        <p:spPr>
          <a:xfrm>
            <a:off x="621302" y="55871"/>
            <a:ext cx="3856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 rubber band is stretched around 16 tubes.</a:t>
            </a:r>
          </a:p>
          <a:p>
            <a:pPr algn="ctr"/>
            <a:r>
              <a:rPr lang="en-GB" sz="1600" dirty="0"/>
              <a:t>Each tube has a diameter of 6cm</a:t>
            </a:r>
          </a:p>
          <a:p>
            <a:pPr algn="ctr"/>
            <a:r>
              <a:rPr lang="en-GB" sz="1600" dirty="0"/>
              <a:t>How far must the rubber band stretch?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4CD11B1-0A1D-43EB-B7BA-DA1282283F75}"/>
              </a:ext>
            </a:extLst>
          </p:cNvPr>
          <p:cNvSpPr/>
          <p:nvPr/>
        </p:nvSpPr>
        <p:spPr>
          <a:xfrm>
            <a:off x="6666126" y="1893907"/>
            <a:ext cx="2575776" cy="11390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16A8400-4586-4D61-B58C-AC5F9AD2E146}"/>
              </a:ext>
            </a:extLst>
          </p:cNvPr>
          <p:cNvSpPr/>
          <p:nvPr/>
        </p:nvSpPr>
        <p:spPr>
          <a:xfrm>
            <a:off x="6457960" y="1720487"/>
            <a:ext cx="2971800" cy="14859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5C60F2-A6C1-4BD1-933D-8DF97A03B539}"/>
              </a:ext>
            </a:extLst>
          </p:cNvPr>
          <p:cNvCxnSpPr>
            <a:cxnSpLocks/>
          </p:cNvCxnSpPr>
          <p:nvPr/>
        </p:nvCxnSpPr>
        <p:spPr>
          <a:xfrm>
            <a:off x="7181860" y="1600913"/>
            <a:ext cx="15367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2E8533A-5F71-4C5C-A536-203E326D8733}"/>
              </a:ext>
            </a:extLst>
          </p:cNvPr>
          <p:cNvSpPr txBox="1"/>
          <p:nvPr/>
        </p:nvSpPr>
        <p:spPr>
          <a:xfrm>
            <a:off x="7665578" y="128712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50m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3CD41C-7AA3-4491-866D-7F3FE845E9CD}"/>
              </a:ext>
            </a:extLst>
          </p:cNvPr>
          <p:cNvCxnSpPr>
            <a:cxnSpLocks/>
          </p:cNvCxnSpPr>
          <p:nvPr/>
        </p:nvCxnSpPr>
        <p:spPr>
          <a:xfrm>
            <a:off x="6732801" y="2463437"/>
            <a:ext cx="244930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40B2B90-ADB4-4B6A-9E8A-FA5539648226}"/>
              </a:ext>
            </a:extLst>
          </p:cNvPr>
          <p:cNvSpPr txBox="1"/>
          <p:nvPr/>
        </p:nvSpPr>
        <p:spPr>
          <a:xfrm>
            <a:off x="7679173" y="2138338"/>
            <a:ext cx="55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70m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1CCD20-9473-486D-A89B-5785A8FF4805}"/>
              </a:ext>
            </a:extLst>
          </p:cNvPr>
          <p:cNvSpPr txBox="1"/>
          <p:nvPr/>
        </p:nvSpPr>
        <p:spPr>
          <a:xfrm>
            <a:off x="5209810" y="55871"/>
            <a:ext cx="4425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 running track has two 1 meter wide tracks.</a:t>
            </a:r>
          </a:p>
          <a:p>
            <a:pPr algn="ctr"/>
            <a:r>
              <a:rPr lang="en-GB" sz="1600" dirty="0"/>
              <a:t>On the inside track, the runner starts at A.</a:t>
            </a:r>
          </a:p>
          <a:p>
            <a:pPr algn="ctr"/>
            <a:r>
              <a:rPr lang="en-GB" sz="1600" dirty="0"/>
              <a:t>How much further forward should a runner on the </a:t>
            </a:r>
          </a:p>
          <a:p>
            <a:pPr algn="ctr"/>
            <a:r>
              <a:rPr lang="en-GB" sz="1600" dirty="0"/>
              <a:t>outside track start so they have to run the </a:t>
            </a:r>
          </a:p>
          <a:p>
            <a:pPr algn="ctr"/>
            <a:r>
              <a:rPr lang="en-GB" sz="1600" dirty="0"/>
              <a:t>same distance to the finish?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9098F5-07B8-422A-B583-3C0E3270FF78}"/>
              </a:ext>
            </a:extLst>
          </p:cNvPr>
          <p:cNvSpPr txBox="1"/>
          <p:nvPr/>
        </p:nvSpPr>
        <p:spPr>
          <a:xfrm>
            <a:off x="7775947" y="2674233"/>
            <a:ext cx="30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9A3AF0-72F5-4690-8A80-3D0C828BF233}"/>
              </a:ext>
            </a:extLst>
          </p:cNvPr>
          <p:cNvCxnSpPr>
            <a:cxnSpLocks/>
          </p:cNvCxnSpPr>
          <p:nvPr/>
        </p:nvCxnSpPr>
        <p:spPr>
          <a:xfrm flipV="1">
            <a:off x="7927592" y="2944993"/>
            <a:ext cx="0" cy="3499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28EBA024-872D-410C-B414-58B24C6C8B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36" y="2099135"/>
            <a:ext cx="995362" cy="1147762"/>
          </a:xfrm>
          <a:prstGeom prst="rect">
            <a:avLst/>
          </a:prstGeom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id="{9E56E630-15B0-4B80-AA24-F2D82D66B09D}"/>
              </a:ext>
            </a:extLst>
          </p:cNvPr>
          <p:cNvSpPr/>
          <p:nvPr/>
        </p:nvSpPr>
        <p:spPr>
          <a:xfrm>
            <a:off x="8074261" y="2709830"/>
            <a:ext cx="344474" cy="170627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11571FE-3163-459E-A276-4A5CBF494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11272" r="19846" b="10115"/>
          <a:stretch/>
        </p:blipFill>
        <p:spPr>
          <a:xfrm>
            <a:off x="1922790" y="4949426"/>
            <a:ext cx="1378040" cy="175152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59DB2A1-7D6B-4809-B9BB-24D2630C867F}"/>
              </a:ext>
            </a:extLst>
          </p:cNvPr>
          <p:cNvSpPr txBox="1"/>
          <p:nvPr/>
        </p:nvSpPr>
        <p:spPr>
          <a:xfrm>
            <a:off x="566991" y="3595302"/>
            <a:ext cx="4312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 washing machine’s drum has a radius of 35cm.</a:t>
            </a:r>
          </a:p>
          <a:p>
            <a:pPr algn="ctr"/>
            <a:r>
              <a:rPr lang="en-GB" sz="1600" dirty="0"/>
              <a:t>At full speed it spins at 1100 RPM</a:t>
            </a:r>
          </a:p>
          <a:p>
            <a:pPr algn="ctr"/>
            <a:r>
              <a:rPr lang="en-GB" sz="1600" dirty="0"/>
              <a:t>(revolutions per minute).</a:t>
            </a:r>
          </a:p>
          <a:p>
            <a:pPr algn="ctr"/>
            <a:r>
              <a:rPr lang="en-GB" sz="1600" dirty="0"/>
              <a:t>If a spider was stuck on the inside, </a:t>
            </a:r>
          </a:p>
          <a:p>
            <a:pPr algn="ctr"/>
            <a:r>
              <a:rPr lang="en-GB" sz="1600" dirty="0"/>
              <a:t>how far would it travel in 90 seconds?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0277E4-7CC7-4E69-96BC-31F5E1BB8279}"/>
              </a:ext>
            </a:extLst>
          </p:cNvPr>
          <p:cNvSpPr txBox="1"/>
          <p:nvPr/>
        </p:nvSpPr>
        <p:spPr>
          <a:xfrm>
            <a:off x="5457330" y="3595302"/>
            <a:ext cx="3912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John bicycle wheel has a radius of 65cm. </a:t>
            </a:r>
          </a:p>
          <a:p>
            <a:pPr algn="ctr"/>
            <a:r>
              <a:rPr lang="en-GB" sz="1600" dirty="0"/>
              <a:t>His son’s wheel has a diameter of 80cm.</a:t>
            </a:r>
          </a:p>
          <a:p>
            <a:pPr algn="ctr"/>
            <a:r>
              <a:rPr lang="en-GB" sz="1600" dirty="0"/>
              <a:t>After travelling 100 meters, how many more </a:t>
            </a:r>
          </a:p>
          <a:p>
            <a:pPr algn="ctr"/>
            <a:r>
              <a:rPr lang="en-GB" sz="1600" dirty="0"/>
              <a:t>whole revolutions has </a:t>
            </a:r>
          </a:p>
          <a:p>
            <a:pPr algn="ctr"/>
            <a:r>
              <a:rPr lang="en-GB" sz="1600" dirty="0"/>
              <a:t>John’s son’s wheel completed?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FA085F7-0F1C-42B1-AC5F-E107B3CCA9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26" y="5097987"/>
            <a:ext cx="2326377" cy="116318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9BE0F76-69A4-4BE2-B36B-D2CA0411AB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489" y="5679582"/>
            <a:ext cx="1742497" cy="871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B001B3-DB77-4648-8B1F-FA7CDF87E821}"/>
              </a:ext>
            </a:extLst>
          </p:cNvPr>
          <p:cNvSpPr txBox="1"/>
          <p:nvPr/>
        </p:nvSpPr>
        <p:spPr>
          <a:xfrm>
            <a:off x="3254780" y="2712725"/>
            <a:ext cx="152798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90.85 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021F9-F613-4F23-AD38-B6A8CC1E02F0}"/>
              </a:ext>
            </a:extLst>
          </p:cNvPr>
          <p:cNvSpPr/>
          <p:nvPr/>
        </p:nvSpPr>
        <p:spPr>
          <a:xfrm>
            <a:off x="3397522" y="6055701"/>
            <a:ext cx="2115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D8EA25-A923-4EF2-8A9F-BB7479CE1E4F}"/>
              </a:ext>
            </a:extLst>
          </p:cNvPr>
          <p:cNvSpPr txBox="1"/>
          <p:nvPr/>
        </p:nvSpPr>
        <p:spPr>
          <a:xfrm>
            <a:off x="5131256" y="1418092"/>
            <a:ext cx="119295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6.28 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D84A1F-EE6F-4478-81BB-B6C40AE24A15}"/>
              </a:ext>
            </a:extLst>
          </p:cNvPr>
          <p:cNvSpPr txBox="1"/>
          <p:nvPr/>
        </p:nvSpPr>
        <p:spPr>
          <a:xfrm>
            <a:off x="644363" y="5533035"/>
            <a:ext cx="13564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3.63 km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AE3221-3AEF-4A9A-B223-4B4126E0200B}"/>
              </a:ext>
            </a:extLst>
          </p:cNvPr>
          <p:cNvSpPr txBox="1"/>
          <p:nvPr/>
        </p:nvSpPr>
        <p:spPr>
          <a:xfrm>
            <a:off x="6305315" y="5202527"/>
            <a:ext cx="3124445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15 more revolutions</a:t>
            </a:r>
          </a:p>
          <a:p>
            <a:pPr algn="ctr"/>
            <a:r>
              <a:rPr lang="en-GB" sz="2800" dirty="0"/>
              <a:t>(24.5 vs 39.8)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4C50AE-F67A-41C8-A246-2DE8AB866E9D}"/>
              </a:ext>
            </a:extLst>
          </p:cNvPr>
          <p:cNvSpPr txBox="1"/>
          <p:nvPr/>
        </p:nvSpPr>
        <p:spPr>
          <a:xfrm>
            <a:off x="4099390" y="790562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(2dp)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465326-ACC4-4C3F-8398-A478639BE84D}"/>
              </a:ext>
            </a:extLst>
          </p:cNvPr>
          <p:cNvSpPr txBox="1"/>
          <p:nvPr/>
        </p:nvSpPr>
        <p:spPr>
          <a:xfrm>
            <a:off x="9115411" y="1128575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(2dp)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0EF9E3-C45B-48A6-95CE-8AD828F0CFEF}"/>
              </a:ext>
            </a:extLst>
          </p:cNvPr>
          <p:cNvSpPr txBox="1"/>
          <p:nvPr/>
        </p:nvSpPr>
        <p:spPr>
          <a:xfrm>
            <a:off x="3894158" y="494942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(2dp)</a:t>
            </a:r>
          </a:p>
        </p:txBody>
      </p:sp>
    </p:spTree>
    <p:extLst>
      <p:ext uri="{BB962C8B-B14F-4D97-AF65-F5344CB8AC3E}">
        <p14:creationId xmlns:p14="http://schemas.microsoft.com/office/powerpoint/2010/main" val="267790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DAC340-7913-4E2D-B775-CD337C65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695119" cy="3398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4BE1E-E72C-487F-BF0C-67D2E51B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19" y="0"/>
            <a:ext cx="4695119" cy="3398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65223-D02A-41B3-96BF-7E493D9A3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74720"/>
            <a:ext cx="4695119" cy="3398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492C48-8DFF-4A77-BEA5-C9591ED1B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19" y="3474720"/>
            <a:ext cx="4695119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B910B-C749-42FC-A390-4E0D54A9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332558" y="1530440"/>
            <a:ext cx="924088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Suggestions?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…or have you found a mistake!?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feedback would be appreciated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 free to email:</a:t>
            </a:r>
          </a:p>
          <a:p>
            <a:pPr algn="ctr" defTabSz="478226"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tom@goteachmaths.co.uk</a:t>
            </a:r>
          </a:p>
        </p:txBody>
      </p:sp>
    </p:spTree>
    <p:extLst>
      <p:ext uri="{BB962C8B-B14F-4D97-AF65-F5344CB8AC3E}">
        <p14:creationId xmlns:p14="http://schemas.microsoft.com/office/powerpoint/2010/main" val="39829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DF0DDC5-1BA4-4D0F-8594-9AB215F3DFC3}"/>
              </a:ext>
            </a:extLst>
          </p:cNvPr>
          <p:cNvSpPr/>
          <p:nvPr/>
        </p:nvSpPr>
        <p:spPr>
          <a:xfrm>
            <a:off x="716755" y="4169613"/>
            <a:ext cx="2520000" cy="2520000"/>
          </a:xfrm>
          <a:prstGeom prst="ellipse">
            <a:avLst/>
          </a:prstGeom>
          <a:solidFill>
            <a:srgbClr val="C5E0B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7CE0C4-4DBE-4B2F-AB35-D454AE2F8CAC}"/>
              </a:ext>
            </a:extLst>
          </p:cNvPr>
          <p:cNvSpPr/>
          <p:nvPr/>
        </p:nvSpPr>
        <p:spPr>
          <a:xfrm>
            <a:off x="3272260" y="4169613"/>
            <a:ext cx="2520000" cy="2520000"/>
          </a:xfrm>
          <a:prstGeom prst="ellipse">
            <a:avLst/>
          </a:prstGeom>
          <a:solidFill>
            <a:srgbClr val="C5E0B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28A0FFB-7AFD-4978-847E-E947D6AE73AE}"/>
              </a:ext>
            </a:extLst>
          </p:cNvPr>
          <p:cNvSpPr/>
          <p:nvPr/>
        </p:nvSpPr>
        <p:spPr>
          <a:xfrm>
            <a:off x="5840644" y="4169613"/>
            <a:ext cx="2520000" cy="2520000"/>
          </a:xfrm>
          <a:prstGeom prst="ellipse">
            <a:avLst/>
          </a:prstGeom>
          <a:solidFill>
            <a:srgbClr val="C5E0B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01DBA9B-8050-4CB1-A2DB-E9A6BE32B99A}"/>
              </a:ext>
            </a:extLst>
          </p:cNvPr>
          <p:cNvCxnSpPr>
            <a:cxnSpLocks/>
          </p:cNvCxnSpPr>
          <p:nvPr/>
        </p:nvCxnSpPr>
        <p:spPr>
          <a:xfrm>
            <a:off x="716755" y="5026928"/>
            <a:ext cx="0" cy="79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89D5AD-C34E-4972-ADF5-7294DF0D8256}"/>
              </a:ext>
            </a:extLst>
          </p:cNvPr>
          <p:cNvGrpSpPr/>
          <p:nvPr/>
        </p:nvGrpSpPr>
        <p:grpSpPr>
          <a:xfrm>
            <a:off x="-566057" y="2849340"/>
            <a:ext cx="2520000" cy="2520000"/>
            <a:chOff x="3017364" y="2108467"/>
            <a:chExt cx="2520000" cy="252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027A7E-FFAE-4E04-8A50-F4DF268AB7D5}"/>
                </a:ext>
              </a:extLst>
            </p:cNvPr>
            <p:cNvSpPr/>
            <p:nvPr/>
          </p:nvSpPr>
          <p:spPr>
            <a:xfrm>
              <a:off x="3017364" y="2108467"/>
              <a:ext cx="2520000" cy="25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60" name="Arrow: Down 59">
              <a:extLst>
                <a:ext uri="{FF2B5EF4-FFF2-40B4-BE49-F238E27FC236}">
                  <a16:creationId xmlns:a16="http://schemas.microsoft.com/office/drawing/2014/main" id="{134E7303-6BF4-4AED-B494-8AD8C10B3C7B}"/>
                </a:ext>
              </a:extLst>
            </p:cNvPr>
            <p:cNvSpPr/>
            <p:nvPr/>
          </p:nvSpPr>
          <p:spPr>
            <a:xfrm>
              <a:off x="4103371" y="3404980"/>
              <a:ext cx="351009" cy="1203558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0F47E32-69DD-4C88-8D81-49AAE7DCD4BE}"/>
              </a:ext>
            </a:extLst>
          </p:cNvPr>
          <p:cNvGrpSpPr/>
          <p:nvPr/>
        </p:nvGrpSpPr>
        <p:grpSpPr>
          <a:xfrm rot="4271551">
            <a:off x="710507" y="2903216"/>
            <a:ext cx="2520000" cy="2520000"/>
            <a:chOff x="3697167" y="2169000"/>
            <a:chExt cx="2520000" cy="2520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58BB794-3547-4F90-B571-18AFDDBD9A97}"/>
                </a:ext>
              </a:extLst>
            </p:cNvPr>
            <p:cNvSpPr/>
            <p:nvPr/>
          </p:nvSpPr>
          <p:spPr>
            <a:xfrm>
              <a:off x="3697167" y="2169000"/>
              <a:ext cx="2520000" cy="25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2956F91C-50BF-4BCB-90D6-A5E9A088B52B}"/>
                </a:ext>
              </a:extLst>
            </p:cNvPr>
            <p:cNvSpPr/>
            <p:nvPr/>
          </p:nvSpPr>
          <p:spPr>
            <a:xfrm>
              <a:off x="4783174" y="3465513"/>
              <a:ext cx="351009" cy="1203558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11059C-B35E-48E9-AE4D-8E62530B383F}"/>
              </a:ext>
            </a:extLst>
          </p:cNvPr>
          <p:cNvGrpSpPr/>
          <p:nvPr/>
        </p:nvGrpSpPr>
        <p:grpSpPr>
          <a:xfrm rot="6469813">
            <a:off x="1383924" y="2896476"/>
            <a:ext cx="2520000" cy="2520000"/>
            <a:chOff x="3697167" y="2169000"/>
            <a:chExt cx="2520000" cy="252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1378BF8-52F5-4CE8-8198-245C5A12FB73}"/>
                </a:ext>
              </a:extLst>
            </p:cNvPr>
            <p:cNvSpPr/>
            <p:nvPr/>
          </p:nvSpPr>
          <p:spPr>
            <a:xfrm>
              <a:off x="3697167" y="2169000"/>
              <a:ext cx="2520000" cy="25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67" name="Arrow: Down 66">
              <a:extLst>
                <a:ext uri="{FF2B5EF4-FFF2-40B4-BE49-F238E27FC236}">
                  <a16:creationId xmlns:a16="http://schemas.microsoft.com/office/drawing/2014/main" id="{912594A8-AB83-426A-8021-E7E4275B2514}"/>
                </a:ext>
              </a:extLst>
            </p:cNvPr>
            <p:cNvSpPr/>
            <p:nvPr/>
          </p:nvSpPr>
          <p:spPr>
            <a:xfrm rot="148473">
              <a:off x="4783174" y="3465513"/>
              <a:ext cx="351009" cy="1203558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42AB610-4F43-4EBA-8118-A7BD4D5CE9E8}"/>
              </a:ext>
            </a:extLst>
          </p:cNvPr>
          <p:cNvGrpSpPr/>
          <p:nvPr/>
        </p:nvGrpSpPr>
        <p:grpSpPr>
          <a:xfrm rot="8537556">
            <a:off x="2332528" y="2889504"/>
            <a:ext cx="2520000" cy="2520000"/>
            <a:chOff x="3697167" y="2169000"/>
            <a:chExt cx="2520000" cy="252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BB0DA3D-B060-41C6-B76F-FCDB62CAA6E7}"/>
                </a:ext>
              </a:extLst>
            </p:cNvPr>
            <p:cNvSpPr/>
            <p:nvPr/>
          </p:nvSpPr>
          <p:spPr>
            <a:xfrm>
              <a:off x="3697167" y="2169000"/>
              <a:ext cx="2520000" cy="25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70" name="Arrow: Down 69">
              <a:extLst>
                <a:ext uri="{FF2B5EF4-FFF2-40B4-BE49-F238E27FC236}">
                  <a16:creationId xmlns:a16="http://schemas.microsoft.com/office/drawing/2014/main" id="{CA5263CE-E4CB-4273-9B2A-339C067CDD8D}"/>
                </a:ext>
              </a:extLst>
            </p:cNvPr>
            <p:cNvSpPr/>
            <p:nvPr/>
          </p:nvSpPr>
          <p:spPr>
            <a:xfrm>
              <a:off x="4783174" y="3465513"/>
              <a:ext cx="351009" cy="1203558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B55E4FC-7760-487E-B32E-F75E62C7D912}"/>
              </a:ext>
            </a:extLst>
          </p:cNvPr>
          <p:cNvGrpSpPr/>
          <p:nvPr/>
        </p:nvGrpSpPr>
        <p:grpSpPr>
          <a:xfrm rot="10305682">
            <a:off x="3324517" y="2896161"/>
            <a:ext cx="2520000" cy="2520000"/>
            <a:chOff x="3697167" y="2169000"/>
            <a:chExt cx="2520000" cy="252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B8E82D-C433-4229-B648-3E45786A94BB}"/>
                </a:ext>
              </a:extLst>
            </p:cNvPr>
            <p:cNvSpPr/>
            <p:nvPr/>
          </p:nvSpPr>
          <p:spPr>
            <a:xfrm>
              <a:off x="3697167" y="2169000"/>
              <a:ext cx="2520000" cy="25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73" name="Arrow: Down 72">
              <a:extLst>
                <a:ext uri="{FF2B5EF4-FFF2-40B4-BE49-F238E27FC236}">
                  <a16:creationId xmlns:a16="http://schemas.microsoft.com/office/drawing/2014/main" id="{DA3DCAB9-C4AA-42B2-ADE7-C64B22D47F84}"/>
                </a:ext>
              </a:extLst>
            </p:cNvPr>
            <p:cNvSpPr/>
            <p:nvPr/>
          </p:nvSpPr>
          <p:spPr>
            <a:xfrm>
              <a:off x="4783174" y="3465513"/>
              <a:ext cx="351009" cy="1203558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F6476E-D773-4845-BF3C-53D72AB38E33}"/>
              </a:ext>
            </a:extLst>
          </p:cNvPr>
          <p:cNvGrpSpPr/>
          <p:nvPr/>
        </p:nvGrpSpPr>
        <p:grpSpPr>
          <a:xfrm rot="12474134">
            <a:off x="4231118" y="2876232"/>
            <a:ext cx="2520000" cy="2520000"/>
            <a:chOff x="3697167" y="2169000"/>
            <a:chExt cx="2520000" cy="2520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F6CDC0C-B60B-4A11-AB15-6B820F66CA26}"/>
                </a:ext>
              </a:extLst>
            </p:cNvPr>
            <p:cNvSpPr/>
            <p:nvPr/>
          </p:nvSpPr>
          <p:spPr>
            <a:xfrm>
              <a:off x="3697167" y="2169000"/>
              <a:ext cx="2520000" cy="25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76" name="Arrow: Down 75">
              <a:extLst>
                <a:ext uri="{FF2B5EF4-FFF2-40B4-BE49-F238E27FC236}">
                  <a16:creationId xmlns:a16="http://schemas.microsoft.com/office/drawing/2014/main" id="{8ECF3767-C751-4A08-8156-FC7B47A7E2D2}"/>
                </a:ext>
              </a:extLst>
            </p:cNvPr>
            <p:cNvSpPr/>
            <p:nvPr/>
          </p:nvSpPr>
          <p:spPr>
            <a:xfrm>
              <a:off x="4783174" y="3465513"/>
              <a:ext cx="351009" cy="1203558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1B28C91-C739-46D3-80F3-C1064DA5DFAF}"/>
              </a:ext>
            </a:extLst>
          </p:cNvPr>
          <p:cNvGrpSpPr/>
          <p:nvPr/>
        </p:nvGrpSpPr>
        <p:grpSpPr>
          <a:xfrm rot="14535282">
            <a:off x="5262487" y="2869575"/>
            <a:ext cx="2520000" cy="2520000"/>
            <a:chOff x="3697167" y="2169000"/>
            <a:chExt cx="2520000" cy="2520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0084273-6183-415F-B55B-D851AD2DA64F}"/>
                </a:ext>
              </a:extLst>
            </p:cNvPr>
            <p:cNvSpPr/>
            <p:nvPr/>
          </p:nvSpPr>
          <p:spPr>
            <a:xfrm>
              <a:off x="3697167" y="2169000"/>
              <a:ext cx="2520000" cy="25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79" name="Arrow: Down 78">
              <a:extLst>
                <a:ext uri="{FF2B5EF4-FFF2-40B4-BE49-F238E27FC236}">
                  <a16:creationId xmlns:a16="http://schemas.microsoft.com/office/drawing/2014/main" id="{83CC7DA5-5825-459B-A7A5-4D6C10F3160A}"/>
                </a:ext>
              </a:extLst>
            </p:cNvPr>
            <p:cNvSpPr/>
            <p:nvPr/>
          </p:nvSpPr>
          <p:spPr>
            <a:xfrm>
              <a:off x="4783174" y="3465513"/>
              <a:ext cx="351009" cy="1203558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5218FF0-370B-4421-85E9-56DB6F413F4C}"/>
              </a:ext>
            </a:extLst>
          </p:cNvPr>
          <p:cNvGrpSpPr/>
          <p:nvPr/>
        </p:nvGrpSpPr>
        <p:grpSpPr>
          <a:xfrm rot="16980106">
            <a:off x="6139994" y="2876211"/>
            <a:ext cx="2520000" cy="2520000"/>
            <a:chOff x="3697167" y="2169000"/>
            <a:chExt cx="2520000" cy="2520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4A985E7-542E-480B-B1D1-FB67DF88B173}"/>
                </a:ext>
              </a:extLst>
            </p:cNvPr>
            <p:cNvSpPr/>
            <p:nvPr/>
          </p:nvSpPr>
          <p:spPr>
            <a:xfrm>
              <a:off x="3697167" y="2169000"/>
              <a:ext cx="2520000" cy="25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82" name="Arrow: Down 81">
              <a:extLst>
                <a:ext uri="{FF2B5EF4-FFF2-40B4-BE49-F238E27FC236}">
                  <a16:creationId xmlns:a16="http://schemas.microsoft.com/office/drawing/2014/main" id="{86916E45-9AA2-4B01-88D5-D0DEBEFEB4E9}"/>
                </a:ext>
              </a:extLst>
            </p:cNvPr>
            <p:cNvSpPr/>
            <p:nvPr/>
          </p:nvSpPr>
          <p:spPr>
            <a:xfrm>
              <a:off x="4783174" y="3465513"/>
              <a:ext cx="351009" cy="1203558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2E6BDA0-9FAE-4211-AA6C-BDB311537864}"/>
              </a:ext>
            </a:extLst>
          </p:cNvPr>
          <p:cNvGrpSpPr/>
          <p:nvPr/>
        </p:nvGrpSpPr>
        <p:grpSpPr>
          <a:xfrm>
            <a:off x="7818373" y="2882788"/>
            <a:ext cx="2520000" cy="2520000"/>
            <a:chOff x="3697167" y="2169000"/>
            <a:chExt cx="2520000" cy="2520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EE286B-B096-4BD7-92EA-5197451BFFB0}"/>
                </a:ext>
              </a:extLst>
            </p:cNvPr>
            <p:cNvSpPr/>
            <p:nvPr/>
          </p:nvSpPr>
          <p:spPr>
            <a:xfrm>
              <a:off x="3697167" y="2169000"/>
              <a:ext cx="2520000" cy="25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85" name="Arrow: Down 84">
              <a:extLst>
                <a:ext uri="{FF2B5EF4-FFF2-40B4-BE49-F238E27FC236}">
                  <a16:creationId xmlns:a16="http://schemas.microsoft.com/office/drawing/2014/main" id="{3A9096A1-869D-4D67-8CC3-C5698FB5DAD2}"/>
                </a:ext>
              </a:extLst>
            </p:cNvPr>
            <p:cNvSpPr/>
            <p:nvPr/>
          </p:nvSpPr>
          <p:spPr>
            <a:xfrm>
              <a:off x="4783174" y="3465513"/>
              <a:ext cx="351009" cy="1203558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34EB43-9131-4C41-B0D2-11857D248C96}"/>
              </a:ext>
            </a:extLst>
          </p:cNvPr>
          <p:cNvGrpSpPr/>
          <p:nvPr/>
        </p:nvGrpSpPr>
        <p:grpSpPr>
          <a:xfrm>
            <a:off x="743301" y="2909873"/>
            <a:ext cx="6023088" cy="2520000"/>
            <a:chOff x="1242261" y="872488"/>
            <a:chExt cx="6023088" cy="2520000"/>
          </a:xfrm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40D2C400-DAD5-4D49-AAF6-A60A12D4D44E}"/>
                </a:ext>
              </a:extLst>
            </p:cNvPr>
            <p:cNvSpPr/>
            <p:nvPr/>
          </p:nvSpPr>
          <p:spPr>
            <a:xfrm>
              <a:off x="4745349" y="872488"/>
              <a:ext cx="2520000" cy="2520000"/>
            </a:xfrm>
            <a:prstGeom prst="blockArc">
              <a:avLst>
                <a:gd name="adj1" fmla="val 17899535"/>
                <a:gd name="adj2" fmla="val 5338206"/>
                <a:gd name="adj3" fmla="val 41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7D4D1AD-13E5-4783-8E31-DA38D2608350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flipV="1">
              <a:off x="1242261" y="3387018"/>
              <a:ext cx="4785641" cy="415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7D0ACC-5CF1-45F3-9985-72B657EC02FE}"/>
              </a:ext>
            </a:extLst>
          </p:cNvPr>
          <p:cNvGrpSpPr/>
          <p:nvPr/>
        </p:nvGrpSpPr>
        <p:grpSpPr>
          <a:xfrm>
            <a:off x="743301" y="2909873"/>
            <a:ext cx="7056736" cy="2520000"/>
            <a:chOff x="1228134" y="872488"/>
            <a:chExt cx="7056736" cy="2520000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DAF22F5-F722-41CF-8C6C-1B6DDD8E6320}"/>
                </a:ext>
              </a:extLst>
            </p:cNvPr>
            <p:cNvSpPr/>
            <p:nvPr/>
          </p:nvSpPr>
          <p:spPr>
            <a:xfrm>
              <a:off x="5764870" y="872488"/>
              <a:ext cx="2520000" cy="2520000"/>
            </a:xfrm>
            <a:prstGeom prst="blockArc">
              <a:avLst>
                <a:gd name="adj1" fmla="val 19931114"/>
                <a:gd name="adj2" fmla="val 5338206"/>
                <a:gd name="adj3" fmla="val 41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069134-B6B0-4292-B6DF-14D3D623B459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1228134" y="3384644"/>
              <a:ext cx="5819289" cy="2374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A58374-3C02-4F4E-9734-75A37C6D75F7}"/>
              </a:ext>
            </a:extLst>
          </p:cNvPr>
          <p:cNvGrpSpPr/>
          <p:nvPr/>
        </p:nvGrpSpPr>
        <p:grpSpPr>
          <a:xfrm>
            <a:off x="743301" y="2909873"/>
            <a:ext cx="7934596" cy="2520000"/>
            <a:chOff x="1235924" y="872488"/>
            <a:chExt cx="7934596" cy="2520000"/>
          </a:xfrm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D773A10F-D298-48FD-B7B9-0B578C99E4C1}"/>
                </a:ext>
              </a:extLst>
            </p:cNvPr>
            <p:cNvSpPr/>
            <p:nvPr/>
          </p:nvSpPr>
          <p:spPr>
            <a:xfrm>
              <a:off x="6650520" y="872488"/>
              <a:ext cx="2520000" cy="2520000"/>
            </a:xfrm>
            <a:prstGeom prst="blockArc">
              <a:avLst>
                <a:gd name="adj1" fmla="val 818770"/>
                <a:gd name="adj2" fmla="val 5338206"/>
                <a:gd name="adj3" fmla="val 41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D08878-BBA1-4AD3-B370-5063D0EAD662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1235924" y="3387018"/>
              <a:ext cx="6697149" cy="521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883681-DADE-4178-9666-519AE4FEEC16}"/>
              </a:ext>
            </a:extLst>
          </p:cNvPr>
          <p:cNvCxnSpPr>
            <a:cxnSpLocks/>
          </p:cNvCxnSpPr>
          <p:nvPr/>
        </p:nvCxnSpPr>
        <p:spPr>
          <a:xfrm>
            <a:off x="743301" y="5425724"/>
            <a:ext cx="8335072" cy="21714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>
            <a:extLst>
              <a:ext uri="{FF2B5EF4-FFF2-40B4-BE49-F238E27FC236}">
                <a16:creationId xmlns:a16="http://schemas.microsoft.com/office/drawing/2014/main" id="{F103ACB1-91DB-4D46-AA26-0132B429439D}"/>
              </a:ext>
            </a:extLst>
          </p:cNvPr>
          <p:cNvSpPr/>
          <p:nvPr/>
        </p:nvSpPr>
        <p:spPr>
          <a:xfrm>
            <a:off x="-553211" y="2877999"/>
            <a:ext cx="2520000" cy="2520000"/>
          </a:xfrm>
          <a:prstGeom prst="blockArc">
            <a:avLst>
              <a:gd name="adj1" fmla="val 5507887"/>
              <a:gd name="adj2" fmla="val 5338206"/>
              <a:gd name="adj3" fmla="val 4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4C1DF9-6A49-412A-9695-D21F8A6794A0}"/>
              </a:ext>
            </a:extLst>
          </p:cNvPr>
          <p:cNvGrpSpPr/>
          <p:nvPr/>
        </p:nvGrpSpPr>
        <p:grpSpPr>
          <a:xfrm>
            <a:off x="743301" y="2909873"/>
            <a:ext cx="2520000" cy="2520000"/>
            <a:chOff x="724041" y="657855"/>
            <a:chExt cx="2520000" cy="2520000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7BFDA9CA-C96D-4759-9771-D2C1DEAF9466}"/>
                </a:ext>
              </a:extLst>
            </p:cNvPr>
            <p:cNvSpPr/>
            <p:nvPr/>
          </p:nvSpPr>
          <p:spPr>
            <a:xfrm>
              <a:off x="724041" y="657855"/>
              <a:ext cx="2520000" cy="2520000"/>
            </a:xfrm>
            <a:prstGeom prst="blockArc">
              <a:avLst>
                <a:gd name="adj1" fmla="val 9814119"/>
                <a:gd name="adj2" fmla="val 5338206"/>
                <a:gd name="adj3" fmla="val 41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A4E0987-8C50-4F42-B1F6-8E451A37C485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31627" y="3172385"/>
              <a:ext cx="127496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0E153C-0678-47A9-8AE3-D6509B287955}"/>
              </a:ext>
            </a:extLst>
          </p:cNvPr>
          <p:cNvGrpSpPr/>
          <p:nvPr/>
        </p:nvGrpSpPr>
        <p:grpSpPr>
          <a:xfrm>
            <a:off x="743301" y="2909873"/>
            <a:ext cx="3184401" cy="2520000"/>
            <a:chOff x="1228134" y="872488"/>
            <a:chExt cx="3184401" cy="2520000"/>
          </a:xfrm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F5C3424-0076-4CF7-BFB3-A6F91663A668}"/>
                </a:ext>
              </a:extLst>
            </p:cNvPr>
            <p:cNvSpPr/>
            <p:nvPr/>
          </p:nvSpPr>
          <p:spPr>
            <a:xfrm>
              <a:off x="1892535" y="872488"/>
              <a:ext cx="2520000" cy="2520000"/>
            </a:xfrm>
            <a:prstGeom prst="blockArc">
              <a:avLst>
                <a:gd name="adj1" fmla="val 12063924"/>
                <a:gd name="adj2" fmla="val 5338206"/>
                <a:gd name="adj3" fmla="val 41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452D775-16A2-4C3A-A8C4-2B0611FEE8E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228134" y="3384377"/>
              <a:ext cx="1946954" cy="2641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C5DC225-5FEC-4962-87B3-9FE2408C6255}"/>
              </a:ext>
            </a:extLst>
          </p:cNvPr>
          <p:cNvGrpSpPr/>
          <p:nvPr/>
        </p:nvGrpSpPr>
        <p:grpSpPr>
          <a:xfrm>
            <a:off x="743301" y="2909873"/>
            <a:ext cx="4131650" cy="2520000"/>
            <a:chOff x="774173" y="2192498"/>
            <a:chExt cx="4131650" cy="2520000"/>
          </a:xfrm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1BAB9DFE-978B-4FDC-A1BE-2C2BD7863BE5}"/>
                </a:ext>
              </a:extLst>
            </p:cNvPr>
            <p:cNvSpPr/>
            <p:nvPr/>
          </p:nvSpPr>
          <p:spPr>
            <a:xfrm>
              <a:off x="2385823" y="2192498"/>
              <a:ext cx="2520000" cy="2520000"/>
            </a:xfrm>
            <a:prstGeom prst="blockArc">
              <a:avLst>
                <a:gd name="adj1" fmla="val 14019059"/>
                <a:gd name="adj2" fmla="val 5338206"/>
                <a:gd name="adj3" fmla="val 41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CB39CF-AF2C-4166-88F4-6EEBE3739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173" y="4706148"/>
              <a:ext cx="2869197" cy="3352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392D200-F812-4AED-AE97-886D7F8E8183}"/>
              </a:ext>
            </a:extLst>
          </p:cNvPr>
          <p:cNvGrpSpPr/>
          <p:nvPr/>
        </p:nvGrpSpPr>
        <p:grpSpPr>
          <a:xfrm>
            <a:off x="743301" y="2909873"/>
            <a:ext cx="5111180" cy="2520000"/>
            <a:chOff x="807124" y="2782284"/>
            <a:chExt cx="5111180" cy="2520000"/>
          </a:xfrm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F3A73506-38C8-4ABB-BA58-93EB3FF151F6}"/>
                </a:ext>
              </a:extLst>
            </p:cNvPr>
            <p:cNvSpPr/>
            <p:nvPr/>
          </p:nvSpPr>
          <p:spPr>
            <a:xfrm>
              <a:off x="3398304" y="2782284"/>
              <a:ext cx="2520000" cy="2520000"/>
            </a:xfrm>
            <a:prstGeom prst="blockArc">
              <a:avLst>
                <a:gd name="adj1" fmla="val 15798606"/>
                <a:gd name="adj2" fmla="val 5338206"/>
                <a:gd name="adj3" fmla="val 41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84D368-53F8-4909-A452-7087CE8464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124" y="5289201"/>
              <a:ext cx="3858387" cy="415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A8D25A4-13B2-4D5E-B902-1894B1C56E97}"/>
              </a:ext>
            </a:extLst>
          </p:cNvPr>
          <p:cNvSpPr txBox="1"/>
          <p:nvPr/>
        </p:nvSpPr>
        <p:spPr>
          <a:xfrm>
            <a:off x="1186341" y="5407729"/>
            <a:ext cx="157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Diameter 1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3DFFAD7-E372-4166-949A-ACDB1A630423}"/>
              </a:ext>
            </a:extLst>
          </p:cNvPr>
          <p:cNvCxnSpPr>
            <a:cxnSpLocks/>
          </p:cNvCxnSpPr>
          <p:nvPr/>
        </p:nvCxnSpPr>
        <p:spPr>
          <a:xfrm>
            <a:off x="3253639" y="5026928"/>
            <a:ext cx="0" cy="79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C199995-3C76-4ED8-A0EA-31D263E2C77B}"/>
              </a:ext>
            </a:extLst>
          </p:cNvPr>
          <p:cNvSpPr txBox="1"/>
          <p:nvPr/>
        </p:nvSpPr>
        <p:spPr>
          <a:xfrm>
            <a:off x="3754725" y="5407729"/>
            <a:ext cx="157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Diameter 2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FB6064F-8F5A-4517-82F4-9F61F104609F}"/>
              </a:ext>
            </a:extLst>
          </p:cNvPr>
          <p:cNvCxnSpPr>
            <a:cxnSpLocks/>
          </p:cNvCxnSpPr>
          <p:nvPr/>
        </p:nvCxnSpPr>
        <p:spPr>
          <a:xfrm>
            <a:off x="5815194" y="5026928"/>
            <a:ext cx="0" cy="79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F19E671-61CA-4056-A3A5-A6CAD5CBFC46}"/>
              </a:ext>
            </a:extLst>
          </p:cNvPr>
          <p:cNvSpPr txBox="1"/>
          <p:nvPr/>
        </p:nvSpPr>
        <p:spPr>
          <a:xfrm>
            <a:off x="6323109" y="5407729"/>
            <a:ext cx="157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Diameter 3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2532404-ABBF-4220-BF7B-2DE3CE4802B4}"/>
              </a:ext>
            </a:extLst>
          </p:cNvPr>
          <p:cNvCxnSpPr>
            <a:cxnSpLocks/>
          </p:cNvCxnSpPr>
          <p:nvPr/>
        </p:nvCxnSpPr>
        <p:spPr>
          <a:xfrm>
            <a:off x="8390407" y="5026928"/>
            <a:ext cx="0" cy="79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402D87-76B8-45FF-B955-06E2B2161DBA}"/>
              </a:ext>
            </a:extLst>
          </p:cNvPr>
          <p:cNvCxnSpPr>
            <a:cxnSpLocks/>
          </p:cNvCxnSpPr>
          <p:nvPr/>
        </p:nvCxnSpPr>
        <p:spPr>
          <a:xfrm>
            <a:off x="743301" y="5429874"/>
            <a:ext cx="9162699" cy="175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085B154-9E0F-4A2B-A217-64FD6C55B3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00" y="2507691"/>
            <a:ext cx="735842" cy="712065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802A762-B950-4DE7-B071-622DC694814F}"/>
              </a:ext>
            </a:extLst>
          </p:cNvPr>
          <p:cNvGrpSpPr/>
          <p:nvPr/>
        </p:nvGrpSpPr>
        <p:grpSpPr>
          <a:xfrm>
            <a:off x="5855562" y="-38303"/>
            <a:ext cx="3263489" cy="3263489"/>
            <a:chOff x="3326723" y="-300416"/>
            <a:chExt cx="3263489" cy="3263489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FCCC92F-357C-4BB6-9524-C796852FC06E}"/>
                </a:ext>
              </a:extLst>
            </p:cNvPr>
            <p:cNvSpPr/>
            <p:nvPr/>
          </p:nvSpPr>
          <p:spPr>
            <a:xfrm>
              <a:off x="3728732" y="91493"/>
              <a:ext cx="2520000" cy="2520000"/>
            </a:xfrm>
            <a:prstGeom prst="ellipse">
              <a:avLst/>
            </a:prstGeom>
            <a:solidFill>
              <a:srgbClr val="C5E0B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D6F3D2C-AD8B-42D8-B097-BBA9845BA67F}"/>
                </a:ext>
              </a:extLst>
            </p:cNvPr>
            <p:cNvCxnSpPr>
              <a:cxnSpLocks/>
              <a:endCxn id="90" idx="5"/>
            </p:cNvCxnSpPr>
            <p:nvPr/>
          </p:nvCxnSpPr>
          <p:spPr>
            <a:xfrm>
              <a:off x="4051969" y="492221"/>
              <a:ext cx="1827718" cy="175022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FC3BF49-B7B6-4733-B3C7-42E4E69879E4}"/>
                </a:ext>
              </a:extLst>
            </p:cNvPr>
            <p:cNvSpPr txBox="1"/>
            <p:nvPr/>
          </p:nvSpPr>
          <p:spPr>
            <a:xfrm rot="2696551">
              <a:off x="4468763" y="949202"/>
              <a:ext cx="1349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Diameter</a:t>
              </a:r>
            </a:p>
          </p:txBody>
        </p: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8EFD3418-A5B9-45A5-BE99-27198D6E44C2}"/>
                </a:ext>
              </a:extLst>
            </p:cNvPr>
            <p:cNvSpPr/>
            <p:nvPr/>
          </p:nvSpPr>
          <p:spPr>
            <a:xfrm>
              <a:off x="3561089" y="-80751"/>
              <a:ext cx="2869044" cy="2869044"/>
            </a:xfrm>
            <a:prstGeom prst="blockArc">
              <a:avLst>
                <a:gd name="adj1" fmla="val 10800000"/>
                <a:gd name="adj2" fmla="val 10099537"/>
                <a:gd name="adj3" fmla="val 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31E7EBF-B5E9-4540-9E80-698CD90C6C68}"/>
                </a:ext>
              </a:extLst>
            </p:cNvPr>
            <p:cNvCxnSpPr>
              <a:cxnSpLocks/>
            </p:cNvCxnSpPr>
            <p:nvPr/>
          </p:nvCxnSpPr>
          <p:spPr>
            <a:xfrm>
              <a:off x="3556248" y="1286483"/>
              <a:ext cx="15893" cy="2117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88C6D86-2FD2-48D2-AB01-65A28618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72141" y="1520392"/>
              <a:ext cx="24176" cy="1695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1F919F8-049C-4AF4-BBF5-08E0C66A2CE7}"/>
                </a:ext>
              </a:extLst>
            </p:cNvPr>
            <p:cNvSpPr/>
            <p:nvPr/>
          </p:nvSpPr>
          <p:spPr>
            <a:xfrm>
              <a:off x="3326723" y="-300416"/>
              <a:ext cx="3263489" cy="32634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</a:rPr>
                <a:t>Circumference</a:t>
              </a:r>
            </a:p>
          </p:txBody>
        </p:sp>
      </p:grpSp>
      <p:sp>
        <p:nvSpPr>
          <p:cNvPr id="121" name="Arrow: Left-Right 120">
            <a:extLst>
              <a:ext uri="{FF2B5EF4-FFF2-40B4-BE49-F238E27FC236}">
                <a16:creationId xmlns:a16="http://schemas.microsoft.com/office/drawing/2014/main" id="{2F1110EB-4EFA-4045-9E50-469B55BD7C75}"/>
              </a:ext>
            </a:extLst>
          </p:cNvPr>
          <p:cNvSpPr/>
          <p:nvPr/>
        </p:nvSpPr>
        <p:spPr>
          <a:xfrm>
            <a:off x="731421" y="4752456"/>
            <a:ext cx="8298277" cy="23040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A1F676B1-23B7-4DCF-96FB-4E415B8B4300}"/>
              </a:ext>
            </a:extLst>
          </p:cNvPr>
          <p:cNvSpPr/>
          <p:nvPr/>
        </p:nvSpPr>
        <p:spPr>
          <a:xfrm rot="5400000">
            <a:off x="8433144" y="3891828"/>
            <a:ext cx="1290458" cy="302400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4D40F57-4A4E-4E83-8851-7997BC8BE1A2}"/>
              </a:ext>
            </a:extLst>
          </p:cNvPr>
          <p:cNvSpPr txBox="1"/>
          <p:nvPr/>
        </p:nvSpPr>
        <p:spPr>
          <a:xfrm>
            <a:off x="3830592" y="4353204"/>
            <a:ext cx="200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Circumference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61C990C-E0FD-45DA-840C-E98E41EF209D}"/>
              </a:ext>
            </a:extLst>
          </p:cNvPr>
          <p:cNvSpPr txBox="1"/>
          <p:nvPr/>
        </p:nvSpPr>
        <p:spPr>
          <a:xfrm>
            <a:off x="2068028" y="318689"/>
            <a:ext cx="561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Circumference = 3….. × Diameter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B3EC43D-37A6-4F58-8168-E4347C9C9948}"/>
              </a:ext>
            </a:extLst>
          </p:cNvPr>
          <p:cNvSpPr txBox="1"/>
          <p:nvPr/>
        </p:nvSpPr>
        <p:spPr>
          <a:xfrm>
            <a:off x="2068028" y="971060"/>
            <a:ext cx="7622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Circumference = 3.1415926535… × Diameter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58DA76B-E66D-40C8-B004-E6079E0B98B8}"/>
              </a:ext>
            </a:extLst>
          </p:cNvPr>
          <p:cNvSpPr txBox="1"/>
          <p:nvPr/>
        </p:nvSpPr>
        <p:spPr>
          <a:xfrm>
            <a:off x="250782" y="682828"/>
            <a:ext cx="5567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What is the relationship </a:t>
            </a:r>
          </a:p>
          <a:p>
            <a:pPr algn="ctr"/>
            <a:r>
              <a:rPr lang="en-GB" sz="3200" dirty="0"/>
              <a:t>between a circle’s</a:t>
            </a:r>
          </a:p>
          <a:p>
            <a:pPr algn="ctr"/>
            <a:r>
              <a:rPr lang="en-GB" sz="3200" dirty="0"/>
              <a:t>circumference and its diameter?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E4FCC83-8915-4229-AF78-BA422378AF07}"/>
                  </a:ext>
                </a:extLst>
              </p:cNvPr>
              <p:cNvSpPr txBox="1"/>
              <p:nvPr/>
            </p:nvSpPr>
            <p:spPr>
              <a:xfrm>
                <a:off x="1184357" y="2426437"/>
                <a:ext cx="697735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3200" dirty="0"/>
                  <a:t> (Pi) is the relationship between</a:t>
                </a:r>
              </a:p>
              <a:p>
                <a:pPr algn="ctr"/>
                <a:r>
                  <a:rPr lang="en-GB" sz="3200" dirty="0"/>
                  <a:t>a circle’s diameter and its circumference.</a:t>
                </a:r>
                <a:endParaRPr lang="en-GB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E4FCC83-8915-4229-AF78-BA422378A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57" y="2426437"/>
                <a:ext cx="6977358" cy="1077218"/>
              </a:xfrm>
              <a:prstGeom prst="rect">
                <a:avLst/>
              </a:prstGeom>
              <a:blipFill>
                <a:blip r:embed="rId4"/>
                <a:stretch>
                  <a:fillRect l="-1659" t="-6780" r="-1659" b="-17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F995285A-A1B8-4341-8F43-977D8BC194B4}"/>
              </a:ext>
            </a:extLst>
          </p:cNvPr>
          <p:cNvSpPr txBox="1"/>
          <p:nvPr/>
        </p:nvSpPr>
        <p:spPr>
          <a:xfrm>
            <a:off x="8620396" y="5502161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3.14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0CD4E26-0FB2-4E66-87CB-1A72B33675DC}"/>
                  </a:ext>
                </a:extLst>
              </p:cNvPr>
              <p:cNvSpPr txBox="1"/>
              <p:nvPr/>
            </p:nvSpPr>
            <p:spPr>
              <a:xfrm>
                <a:off x="2068028" y="1623431"/>
                <a:ext cx="52786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Circumference = </a:t>
                </a:r>
                <a14:m>
                  <m:oMath xmlns:m="http://schemas.openxmlformats.org/officeDocument/2006/math">
                    <m:r>
                      <a:rPr lang="el-GR" sz="4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4000" dirty="0"/>
                  <a:t> </a:t>
                </a:r>
                <a:r>
                  <a:rPr lang="en-GB" sz="3200" dirty="0"/>
                  <a:t>× Diameter</a:t>
                </a: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0CD4E26-0FB2-4E66-87CB-1A72B33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28" y="1623431"/>
                <a:ext cx="5278625" cy="707886"/>
              </a:xfrm>
              <a:prstGeom prst="rect">
                <a:avLst/>
              </a:prstGeom>
              <a:blipFill>
                <a:blip r:embed="rId5"/>
                <a:stretch>
                  <a:fillRect l="-2887" r="-1963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5" grpId="0" animBg="1"/>
      <p:bldP spid="95" grpId="1" animBg="1"/>
      <p:bldP spid="98" grpId="0" animBg="1"/>
      <p:bldP spid="98" grpId="1" animBg="1"/>
      <p:bldP spid="12" grpId="0" animBg="1"/>
      <p:bldP spid="12" grpId="1" animBg="1"/>
      <p:bldP spid="91" grpId="0"/>
      <p:bldP spid="96" grpId="0"/>
      <p:bldP spid="99" grpId="0"/>
      <p:bldP spid="121" grpId="0" animBg="1"/>
      <p:bldP spid="122" grpId="0" animBg="1"/>
      <p:bldP spid="123" grpId="0"/>
      <p:bldP spid="124" grpId="0"/>
      <p:bldP spid="124" grpId="1"/>
      <p:bldP spid="125" grpId="0"/>
      <p:bldP spid="125" grpId="1"/>
      <p:bldP spid="127" grpId="0"/>
      <p:bldP spid="128" grpId="0"/>
      <p:bldP spid="86" grpId="0"/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01DBA9B-8050-4CB1-A2DB-E9A6BE32B99A}"/>
              </a:ext>
            </a:extLst>
          </p:cNvPr>
          <p:cNvCxnSpPr>
            <a:cxnSpLocks/>
          </p:cNvCxnSpPr>
          <p:nvPr/>
        </p:nvCxnSpPr>
        <p:spPr>
          <a:xfrm>
            <a:off x="716755" y="5026928"/>
            <a:ext cx="0" cy="79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883681-DADE-4178-9666-519AE4FEEC16}"/>
              </a:ext>
            </a:extLst>
          </p:cNvPr>
          <p:cNvCxnSpPr>
            <a:cxnSpLocks/>
          </p:cNvCxnSpPr>
          <p:nvPr/>
        </p:nvCxnSpPr>
        <p:spPr>
          <a:xfrm>
            <a:off x="743301" y="5425724"/>
            <a:ext cx="8335072" cy="21714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A8D25A4-13B2-4D5E-B902-1894B1C56E97}"/>
              </a:ext>
            </a:extLst>
          </p:cNvPr>
          <p:cNvSpPr txBox="1"/>
          <p:nvPr/>
        </p:nvSpPr>
        <p:spPr>
          <a:xfrm>
            <a:off x="1186341" y="5407729"/>
            <a:ext cx="157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Diameter 1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3DFFAD7-E372-4166-949A-ACDB1A630423}"/>
              </a:ext>
            </a:extLst>
          </p:cNvPr>
          <p:cNvCxnSpPr>
            <a:cxnSpLocks/>
          </p:cNvCxnSpPr>
          <p:nvPr/>
        </p:nvCxnSpPr>
        <p:spPr>
          <a:xfrm>
            <a:off x="3253639" y="5026928"/>
            <a:ext cx="0" cy="79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C199995-3C76-4ED8-A0EA-31D263E2C77B}"/>
              </a:ext>
            </a:extLst>
          </p:cNvPr>
          <p:cNvSpPr txBox="1"/>
          <p:nvPr/>
        </p:nvSpPr>
        <p:spPr>
          <a:xfrm>
            <a:off x="3754725" y="5407729"/>
            <a:ext cx="157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Diameter 2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FB6064F-8F5A-4517-82F4-9F61F104609F}"/>
              </a:ext>
            </a:extLst>
          </p:cNvPr>
          <p:cNvCxnSpPr>
            <a:cxnSpLocks/>
          </p:cNvCxnSpPr>
          <p:nvPr/>
        </p:nvCxnSpPr>
        <p:spPr>
          <a:xfrm>
            <a:off x="5815194" y="5026928"/>
            <a:ext cx="0" cy="79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F19E671-61CA-4056-A3A5-A6CAD5CBFC46}"/>
              </a:ext>
            </a:extLst>
          </p:cNvPr>
          <p:cNvSpPr txBox="1"/>
          <p:nvPr/>
        </p:nvSpPr>
        <p:spPr>
          <a:xfrm>
            <a:off x="6323109" y="5407729"/>
            <a:ext cx="157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Diameter 3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2532404-ABBF-4220-BF7B-2DE3CE4802B4}"/>
              </a:ext>
            </a:extLst>
          </p:cNvPr>
          <p:cNvCxnSpPr>
            <a:cxnSpLocks/>
          </p:cNvCxnSpPr>
          <p:nvPr/>
        </p:nvCxnSpPr>
        <p:spPr>
          <a:xfrm>
            <a:off x="8390407" y="5026928"/>
            <a:ext cx="0" cy="79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085B154-9E0F-4A2B-A217-64FD6C55B3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00" y="2507691"/>
            <a:ext cx="735842" cy="712065"/>
          </a:xfrm>
          <a:prstGeom prst="rect">
            <a:avLst/>
          </a:prstGeom>
        </p:spPr>
      </p:pic>
      <p:sp>
        <p:nvSpPr>
          <p:cNvPr id="121" name="Arrow: Left-Right 120">
            <a:extLst>
              <a:ext uri="{FF2B5EF4-FFF2-40B4-BE49-F238E27FC236}">
                <a16:creationId xmlns:a16="http://schemas.microsoft.com/office/drawing/2014/main" id="{2F1110EB-4EFA-4045-9E50-469B55BD7C75}"/>
              </a:ext>
            </a:extLst>
          </p:cNvPr>
          <p:cNvSpPr/>
          <p:nvPr/>
        </p:nvSpPr>
        <p:spPr>
          <a:xfrm>
            <a:off x="731421" y="4752456"/>
            <a:ext cx="8298277" cy="23040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A1F676B1-23B7-4DCF-96FB-4E415B8B4300}"/>
              </a:ext>
            </a:extLst>
          </p:cNvPr>
          <p:cNvSpPr/>
          <p:nvPr/>
        </p:nvSpPr>
        <p:spPr>
          <a:xfrm rot="5400000">
            <a:off x="8433144" y="3891828"/>
            <a:ext cx="1290458" cy="302400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4D40F57-4A4E-4E83-8851-7997BC8BE1A2}"/>
              </a:ext>
            </a:extLst>
          </p:cNvPr>
          <p:cNvSpPr txBox="1"/>
          <p:nvPr/>
        </p:nvSpPr>
        <p:spPr>
          <a:xfrm>
            <a:off x="3830592" y="4353204"/>
            <a:ext cx="200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Circumference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E4FCC83-8915-4229-AF78-BA422378AF07}"/>
                  </a:ext>
                </a:extLst>
              </p:cNvPr>
              <p:cNvSpPr txBox="1"/>
              <p:nvPr/>
            </p:nvSpPr>
            <p:spPr>
              <a:xfrm>
                <a:off x="1184357" y="2426437"/>
                <a:ext cx="697735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3200" dirty="0"/>
                  <a:t> (Pi) is the relationship between</a:t>
                </a:r>
              </a:p>
              <a:p>
                <a:pPr algn="ctr"/>
                <a:r>
                  <a:rPr lang="en-GB" sz="3200" dirty="0"/>
                  <a:t>a circle’s diameter and its circumference.</a:t>
                </a:r>
                <a:endParaRPr lang="en-GB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E4FCC83-8915-4229-AF78-BA422378A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57" y="2426437"/>
                <a:ext cx="6977358" cy="1077218"/>
              </a:xfrm>
              <a:prstGeom prst="rect">
                <a:avLst/>
              </a:prstGeom>
              <a:blipFill>
                <a:blip r:embed="rId3"/>
                <a:stretch>
                  <a:fillRect l="-1659" t="-6780" r="-1659" b="-17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F995285A-A1B8-4341-8F43-977D8BC194B4}"/>
              </a:ext>
            </a:extLst>
          </p:cNvPr>
          <p:cNvSpPr txBox="1"/>
          <p:nvPr/>
        </p:nvSpPr>
        <p:spPr>
          <a:xfrm>
            <a:off x="8620396" y="5502161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3.14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0CD4E26-0FB2-4E66-87CB-1A72B33675DC}"/>
                  </a:ext>
                </a:extLst>
              </p:cNvPr>
              <p:cNvSpPr txBox="1"/>
              <p:nvPr/>
            </p:nvSpPr>
            <p:spPr>
              <a:xfrm>
                <a:off x="2068028" y="1623431"/>
                <a:ext cx="52786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Circumference = </a:t>
                </a:r>
                <a14:m>
                  <m:oMath xmlns:m="http://schemas.openxmlformats.org/officeDocument/2006/math">
                    <m:r>
                      <a:rPr lang="el-GR" sz="4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4000" dirty="0"/>
                  <a:t> </a:t>
                </a:r>
                <a:r>
                  <a:rPr lang="en-GB" sz="3200" dirty="0"/>
                  <a:t>× Diameter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0CD4E26-0FB2-4E66-87CB-1A72B33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28" y="1623431"/>
                <a:ext cx="5278625" cy="707886"/>
              </a:xfrm>
              <a:prstGeom prst="rect">
                <a:avLst/>
              </a:prstGeom>
              <a:blipFill>
                <a:blip r:embed="rId4"/>
                <a:stretch>
                  <a:fillRect l="-2887" r="-1963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CB08690-93D1-4286-93E7-F83BFACF3BB8}"/>
              </a:ext>
            </a:extLst>
          </p:cNvPr>
          <p:cNvGrpSpPr/>
          <p:nvPr/>
        </p:nvGrpSpPr>
        <p:grpSpPr>
          <a:xfrm>
            <a:off x="7023962" y="-102139"/>
            <a:ext cx="2534845" cy="2534845"/>
            <a:chOff x="3326723" y="-300416"/>
            <a:chExt cx="3263489" cy="326348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596FDB-7AC6-4062-AD65-AC0A524C8DA6}"/>
                </a:ext>
              </a:extLst>
            </p:cNvPr>
            <p:cNvSpPr/>
            <p:nvPr/>
          </p:nvSpPr>
          <p:spPr>
            <a:xfrm>
              <a:off x="3728732" y="91493"/>
              <a:ext cx="2520000" cy="2520000"/>
            </a:xfrm>
            <a:prstGeom prst="ellipse">
              <a:avLst/>
            </a:prstGeom>
            <a:solidFill>
              <a:srgbClr val="C5E0B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504D02-FE01-4FB9-ABC1-B8BA86492323}"/>
                </a:ext>
              </a:extLst>
            </p:cNvPr>
            <p:cNvCxnSpPr>
              <a:cxnSpLocks/>
              <a:endCxn id="18" idx="5"/>
            </p:cNvCxnSpPr>
            <p:nvPr/>
          </p:nvCxnSpPr>
          <p:spPr>
            <a:xfrm>
              <a:off x="4051969" y="492221"/>
              <a:ext cx="1827718" cy="175022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C9DED4-2A70-4FA3-AC9F-6D837EAB7C7A}"/>
                </a:ext>
              </a:extLst>
            </p:cNvPr>
            <p:cNvSpPr txBox="1"/>
            <p:nvPr/>
          </p:nvSpPr>
          <p:spPr>
            <a:xfrm rot="2639059">
              <a:off x="4452412" y="847828"/>
              <a:ext cx="13498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Diameter</a:t>
              </a: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45BF037-D1FC-4B4E-83FC-C8E8CF4091A2}"/>
                </a:ext>
              </a:extLst>
            </p:cNvPr>
            <p:cNvSpPr/>
            <p:nvPr/>
          </p:nvSpPr>
          <p:spPr>
            <a:xfrm>
              <a:off x="3561089" y="-80751"/>
              <a:ext cx="2869044" cy="2869044"/>
            </a:xfrm>
            <a:prstGeom prst="blockArc">
              <a:avLst>
                <a:gd name="adj1" fmla="val 10800000"/>
                <a:gd name="adj2" fmla="val 10099537"/>
                <a:gd name="adj3" fmla="val 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40CE078-7B2E-46D3-BAC6-5961B5D50E64}"/>
                </a:ext>
              </a:extLst>
            </p:cNvPr>
            <p:cNvCxnSpPr>
              <a:cxnSpLocks/>
            </p:cNvCxnSpPr>
            <p:nvPr/>
          </p:nvCxnSpPr>
          <p:spPr>
            <a:xfrm>
              <a:off x="3556248" y="1286483"/>
              <a:ext cx="15893" cy="2117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1A055EA-C561-4FE5-9FAF-46D8BE6FD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72141" y="1520392"/>
              <a:ext cx="24176" cy="1695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B4E846-2E6E-42ED-9B83-BE932CD51F74}"/>
                </a:ext>
              </a:extLst>
            </p:cNvPr>
            <p:cNvSpPr/>
            <p:nvPr/>
          </p:nvSpPr>
          <p:spPr>
            <a:xfrm>
              <a:off x="3326723" y="-300416"/>
              <a:ext cx="3263489" cy="32634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</a:rPr>
                <a:t>Circumference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67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35167" y="316521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577D-9002-42AB-A2EE-EFEEEC305824}"/>
              </a:ext>
            </a:extLst>
          </p:cNvPr>
          <p:cNvSpPr txBox="1"/>
          <p:nvPr/>
        </p:nvSpPr>
        <p:spPr>
          <a:xfrm>
            <a:off x="3556954" y="-66839"/>
            <a:ext cx="2792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Circumference of a Circle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466509" y="369275"/>
            <a:ext cx="40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circumference of this circle.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-4717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C8920E-E5F0-4048-A067-87F0731131E8}"/>
              </a:ext>
            </a:extLst>
          </p:cNvPr>
          <p:cNvSpPr/>
          <p:nvPr/>
        </p:nvSpPr>
        <p:spPr>
          <a:xfrm>
            <a:off x="1292469" y="2013225"/>
            <a:ext cx="2206870" cy="22068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11BFB3-6FB8-4927-92B0-40A4DF35165D}"/>
              </a:ext>
            </a:extLst>
          </p:cNvPr>
          <p:cNvCxnSpPr>
            <a:cxnSpLocks/>
            <a:stCxn id="3" idx="6"/>
            <a:endCxn id="3" idx="2"/>
          </p:cNvCxnSpPr>
          <p:nvPr/>
        </p:nvCxnSpPr>
        <p:spPr>
          <a:xfrm flipH="1">
            <a:off x="1292469" y="3116660"/>
            <a:ext cx="220687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B46E4A-11C2-4B12-96ED-492B1F6663D6}"/>
              </a:ext>
            </a:extLst>
          </p:cNvPr>
          <p:cNvGrpSpPr/>
          <p:nvPr/>
        </p:nvGrpSpPr>
        <p:grpSpPr>
          <a:xfrm>
            <a:off x="544872" y="882984"/>
            <a:ext cx="3702063" cy="695459"/>
            <a:chOff x="183610" y="242902"/>
            <a:chExt cx="3702063" cy="695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5B8C94B-B0CC-4A2E-AA35-DB547A587B2B}"/>
                    </a:ext>
                  </a:extLst>
                </p:cNvPr>
                <p:cNvSpPr txBox="1"/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/>
                    <a:t>Circumference = </a:t>
                  </a:r>
                  <a14:m>
                    <m:oMath xmlns:m="http://schemas.openxmlformats.org/officeDocument/2006/math">
                      <m:r>
                        <a:rPr lang="el-GR" sz="28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GB" sz="2800" b="1" dirty="0"/>
                    <a:t> </a:t>
                  </a:r>
                  <a:r>
                    <a:rPr lang="en-GB" sz="2000" b="1" dirty="0"/>
                    <a:t>x Diameter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5B8C94B-B0CC-4A2E-AA35-DB547A587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151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B074116-A709-4706-A9C4-CB54BD47F002}"/>
                </a:ext>
              </a:extLst>
            </p:cNvPr>
            <p:cNvSpPr/>
            <p:nvPr/>
          </p:nvSpPr>
          <p:spPr>
            <a:xfrm>
              <a:off x="275542" y="242902"/>
              <a:ext cx="3573095" cy="69545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668EBDF-EF26-47A8-AC58-878D60D6CB9C}"/>
              </a:ext>
            </a:extLst>
          </p:cNvPr>
          <p:cNvSpPr txBox="1"/>
          <p:nvPr/>
        </p:nvSpPr>
        <p:spPr>
          <a:xfrm>
            <a:off x="1987294" y="270264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/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/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=15.71 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4CD2A2-A748-4F15-8C8E-C69D9467E3FD}"/>
              </a:ext>
            </a:extLst>
          </p:cNvPr>
          <p:cNvCxnSpPr>
            <a:cxnSpLocks/>
            <a:stCxn id="3" idx="4"/>
            <a:endCxn id="3" idx="1"/>
          </p:cNvCxnSpPr>
          <p:nvPr/>
        </p:nvCxnSpPr>
        <p:spPr>
          <a:xfrm flipH="1" flipV="1">
            <a:off x="1615658" y="2336414"/>
            <a:ext cx="780246" cy="188368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B6A0937-ED7E-4B08-A0FF-813F01BD7691}"/>
              </a:ext>
            </a:extLst>
          </p:cNvPr>
          <p:cNvSpPr txBox="1"/>
          <p:nvPr/>
        </p:nvSpPr>
        <p:spPr>
          <a:xfrm rot="4019123">
            <a:off x="1953028" y="34030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4D7ADA7-B375-4011-8CD5-4FA5EB539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6241860"/>
            <a:ext cx="478760" cy="56221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F78188D-B837-47CB-8A49-6C6622343DCD}"/>
              </a:ext>
            </a:extLst>
          </p:cNvPr>
          <p:cNvSpPr txBox="1"/>
          <p:nvPr/>
        </p:nvSpPr>
        <p:spPr>
          <a:xfrm>
            <a:off x="4067399" y="527701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(2dp)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290A2EF-15FE-40CA-A14F-5A6D5D7ACF82}"/>
              </a:ext>
            </a:extLst>
          </p:cNvPr>
          <p:cNvSpPr/>
          <p:nvPr/>
        </p:nvSpPr>
        <p:spPr>
          <a:xfrm>
            <a:off x="2341023" y="3061779"/>
            <a:ext cx="109762" cy="109762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0092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35167" y="316521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466509" y="369275"/>
            <a:ext cx="40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circumference of this circle.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-4717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C8920E-E5F0-4048-A067-87F0731131E8}"/>
              </a:ext>
            </a:extLst>
          </p:cNvPr>
          <p:cNvSpPr/>
          <p:nvPr/>
        </p:nvSpPr>
        <p:spPr>
          <a:xfrm>
            <a:off x="1292469" y="2104665"/>
            <a:ext cx="2206870" cy="22068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11BFB3-6FB8-4927-92B0-40A4DF35165D}"/>
              </a:ext>
            </a:extLst>
          </p:cNvPr>
          <p:cNvCxnSpPr>
            <a:cxnSpLocks/>
          </p:cNvCxnSpPr>
          <p:nvPr/>
        </p:nvCxnSpPr>
        <p:spPr>
          <a:xfrm flipH="1">
            <a:off x="1286200" y="2029540"/>
            <a:ext cx="220687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B46E4A-11C2-4B12-96ED-492B1F6663D6}"/>
              </a:ext>
            </a:extLst>
          </p:cNvPr>
          <p:cNvGrpSpPr/>
          <p:nvPr/>
        </p:nvGrpSpPr>
        <p:grpSpPr>
          <a:xfrm>
            <a:off x="544872" y="882984"/>
            <a:ext cx="3702063" cy="695459"/>
            <a:chOff x="183610" y="242902"/>
            <a:chExt cx="3702063" cy="695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5B8C94B-B0CC-4A2E-AA35-DB547A587B2B}"/>
                    </a:ext>
                  </a:extLst>
                </p:cNvPr>
                <p:cNvSpPr txBox="1"/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/>
                    <a:t>Circumference = </a:t>
                  </a:r>
                  <a14:m>
                    <m:oMath xmlns:m="http://schemas.openxmlformats.org/officeDocument/2006/math">
                      <m:r>
                        <a:rPr lang="el-GR" sz="28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GB" sz="2800" b="1" dirty="0"/>
                    <a:t> </a:t>
                  </a:r>
                  <a:r>
                    <a:rPr lang="en-GB" sz="2000" b="1" dirty="0"/>
                    <a:t>x Diameter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5B8C94B-B0CC-4A2E-AA35-DB547A587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151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B074116-A709-4706-A9C4-CB54BD47F002}"/>
                </a:ext>
              </a:extLst>
            </p:cNvPr>
            <p:cNvSpPr/>
            <p:nvPr/>
          </p:nvSpPr>
          <p:spPr>
            <a:xfrm>
              <a:off x="275542" y="242902"/>
              <a:ext cx="3573095" cy="69545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668EBDF-EF26-47A8-AC58-878D60D6CB9C}"/>
              </a:ext>
            </a:extLst>
          </p:cNvPr>
          <p:cNvSpPr txBox="1"/>
          <p:nvPr/>
        </p:nvSpPr>
        <p:spPr>
          <a:xfrm>
            <a:off x="1987294" y="161887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7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/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/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=21.99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4CD2A2-A748-4F15-8C8E-C69D9467E3FD}"/>
              </a:ext>
            </a:extLst>
          </p:cNvPr>
          <p:cNvCxnSpPr>
            <a:cxnSpLocks/>
            <a:stCxn id="3" idx="6"/>
          </p:cNvCxnSpPr>
          <p:nvPr/>
        </p:nvCxnSpPr>
        <p:spPr>
          <a:xfrm flipH="1">
            <a:off x="1361441" y="3208100"/>
            <a:ext cx="2137898" cy="41902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B6A0937-ED7E-4B08-A0FF-813F01BD7691}"/>
              </a:ext>
            </a:extLst>
          </p:cNvPr>
          <p:cNvSpPr txBox="1"/>
          <p:nvPr/>
        </p:nvSpPr>
        <p:spPr>
          <a:xfrm rot="20942142">
            <a:off x="1830459" y="3047459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6.5 cm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4D7ADA7-B375-4011-8CD5-4FA5EB539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6241860"/>
            <a:ext cx="478760" cy="5622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52E2A3-5BAC-4318-8DBB-3CC3AB44D761}"/>
              </a:ext>
            </a:extLst>
          </p:cNvPr>
          <p:cNvCxnSpPr>
            <a:cxnSpLocks/>
          </p:cNvCxnSpPr>
          <p:nvPr/>
        </p:nvCxnSpPr>
        <p:spPr>
          <a:xfrm>
            <a:off x="1259840" y="2107510"/>
            <a:ext cx="0" cy="233337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0AB64B-FCC5-4FDE-8A1D-F92AEBDD8F06}"/>
              </a:ext>
            </a:extLst>
          </p:cNvPr>
          <p:cNvCxnSpPr>
            <a:cxnSpLocks/>
          </p:cNvCxnSpPr>
          <p:nvPr/>
        </p:nvCxnSpPr>
        <p:spPr>
          <a:xfrm>
            <a:off x="3503230" y="2178630"/>
            <a:ext cx="0" cy="233337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1DFFB94-676F-4170-9952-C72674A80C54}"/>
              </a:ext>
            </a:extLst>
          </p:cNvPr>
          <p:cNvSpPr txBox="1"/>
          <p:nvPr/>
        </p:nvSpPr>
        <p:spPr>
          <a:xfrm>
            <a:off x="4067399" y="527701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(2dp)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16B847-61C1-4C58-BDEC-71C7BA7FF9FF}"/>
              </a:ext>
            </a:extLst>
          </p:cNvPr>
          <p:cNvSpPr txBox="1"/>
          <p:nvPr/>
        </p:nvSpPr>
        <p:spPr>
          <a:xfrm>
            <a:off x="3556954" y="-66839"/>
            <a:ext cx="2792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Circumference of a Circle</a:t>
            </a:r>
          </a:p>
        </p:txBody>
      </p:sp>
    </p:spTree>
    <p:extLst>
      <p:ext uri="{BB962C8B-B14F-4D97-AF65-F5344CB8AC3E}">
        <p14:creationId xmlns:p14="http://schemas.microsoft.com/office/powerpoint/2010/main" val="383443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35167" y="316521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466509" y="369275"/>
            <a:ext cx="40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circumference of this circle.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-4717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C8920E-E5F0-4048-A067-87F0731131E8}"/>
              </a:ext>
            </a:extLst>
          </p:cNvPr>
          <p:cNvSpPr/>
          <p:nvPr/>
        </p:nvSpPr>
        <p:spPr>
          <a:xfrm>
            <a:off x="1292469" y="2104665"/>
            <a:ext cx="2206870" cy="22068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11BFB3-6FB8-4927-92B0-40A4DF35165D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2395904" y="2104665"/>
            <a:ext cx="0" cy="104855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B46E4A-11C2-4B12-96ED-492B1F6663D6}"/>
              </a:ext>
            </a:extLst>
          </p:cNvPr>
          <p:cNvGrpSpPr/>
          <p:nvPr/>
        </p:nvGrpSpPr>
        <p:grpSpPr>
          <a:xfrm>
            <a:off x="544872" y="882984"/>
            <a:ext cx="3702063" cy="695459"/>
            <a:chOff x="183610" y="242902"/>
            <a:chExt cx="3702063" cy="695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5B8C94B-B0CC-4A2E-AA35-DB547A587B2B}"/>
                    </a:ext>
                  </a:extLst>
                </p:cNvPr>
                <p:cNvSpPr txBox="1"/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/>
                    <a:t>Circumference = </a:t>
                  </a:r>
                  <a14:m>
                    <m:oMath xmlns:m="http://schemas.openxmlformats.org/officeDocument/2006/math">
                      <m:r>
                        <a:rPr lang="el-GR" sz="28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GB" sz="2800" b="1" dirty="0"/>
                    <a:t> </a:t>
                  </a:r>
                  <a:r>
                    <a:rPr lang="en-GB" sz="2000" b="1" dirty="0"/>
                    <a:t>x Diameter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5B8C94B-B0CC-4A2E-AA35-DB547A587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151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B074116-A709-4706-A9C4-CB54BD47F002}"/>
                </a:ext>
              </a:extLst>
            </p:cNvPr>
            <p:cNvSpPr/>
            <p:nvPr/>
          </p:nvSpPr>
          <p:spPr>
            <a:xfrm>
              <a:off x="275542" y="242902"/>
              <a:ext cx="3573095" cy="69545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668EBDF-EF26-47A8-AC58-878D60D6CB9C}"/>
              </a:ext>
            </a:extLst>
          </p:cNvPr>
          <p:cNvSpPr txBox="1"/>
          <p:nvPr/>
        </p:nvSpPr>
        <p:spPr>
          <a:xfrm>
            <a:off x="2360674" y="242659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3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/>
              <p:nvPr/>
            </p:nvSpPr>
            <p:spPr>
              <a:xfrm>
                <a:off x="1286200" y="4652022"/>
                <a:ext cx="2889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×(2×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0" y="4652022"/>
                <a:ext cx="288944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/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=18.85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4CD2A2-A748-4F15-8C8E-C69D9467E3FD}"/>
              </a:ext>
            </a:extLst>
          </p:cNvPr>
          <p:cNvCxnSpPr>
            <a:cxnSpLocks/>
            <a:stCxn id="3" idx="6"/>
          </p:cNvCxnSpPr>
          <p:nvPr/>
        </p:nvCxnSpPr>
        <p:spPr>
          <a:xfrm flipH="1">
            <a:off x="1361443" y="3208100"/>
            <a:ext cx="2137896" cy="41902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B6A0937-ED7E-4B08-A0FF-813F01BD7691}"/>
              </a:ext>
            </a:extLst>
          </p:cNvPr>
          <p:cNvSpPr txBox="1"/>
          <p:nvPr/>
        </p:nvSpPr>
        <p:spPr>
          <a:xfrm rot="20908741">
            <a:off x="1950983" y="3376686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5.5 cm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4D7ADA7-B375-4011-8CD5-4FA5EB539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6241860"/>
            <a:ext cx="478760" cy="5622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665916-7C76-45AB-8EAE-194F12B66E8C}"/>
              </a:ext>
            </a:extLst>
          </p:cNvPr>
          <p:cNvSpPr txBox="1"/>
          <p:nvPr/>
        </p:nvSpPr>
        <p:spPr>
          <a:xfrm>
            <a:off x="4067399" y="527701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(2dp)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5CBB11-EEAE-4469-B112-7A60C828F5B8}"/>
              </a:ext>
            </a:extLst>
          </p:cNvPr>
          <p:cNvSpPr/>
          <p:nvPr/>
        </p:nvSpPr>
        <p:spPr>
          <a:xfrm>
            <a:off x="2341023" y="3153219"/>
            <a:ext cx="109762" cy="109762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243FA1-2680-41A9-8344-4B1EF43DA020}"/>
              </a:ext>
            </a:extLst>
          </p:cNvPr>
          <p:cNvSpPr txBox="1"/>
          <p:nvPr/>
        </p:nvSpPr>
        <p:spPr>
          <a:xfrm>
            <a:off x="3556954" y="-66839"/>
            <a:ext cx="2792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Circumference of a Circle</a:t>
            </a:r>
          </a:p>
        </p:txBody>
      </p:sp>
    </p:spTree>
    <p:extLst>
      <p:ext uri="{BB962C8B-B14F-4D97-AF65-F5344CB8AC3E}">
        <p14:creationId xmlns:p14="http://schemas.microsoft.com/office/powerpoint/2010/main" val="17139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35167" y="316521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AFB9AE0F-8E71-4D0C-A330-97CB83BDB878}"/>
              </a:ext>
            </a:extLst>
          </p:cNvPr>
          <p:cNvSpPr/>
          <p:nvPr/>
        </p:nvSpPr>
        <p:spPr>
          <a:xfrm rot="5400000">
            <a:off x="1052149" y="2067209"/>
            <a:ext cx="2868886" cy="2868886"/>
          </a:xfrm>
          <a:prstGeom prst="chord">
            <a:avLst>
              <a:gd name="adj1" fmla="val 5386531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652297" y="369275"/>
            <a:ext cx="3654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perimeter of this shape.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-4717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B46E4A-11C2-4B12-96ED-492B1F6663D6}"/>
              </a:ext>
            </a:extLst>
          </p:cNvPr>
          <p:cNvGrpSpPr/>
          <p:nvPr/>
        </p:nvGrpSpPr>
        <p:grpSpPr>
          <a:xfrm>
            <a:off x="544872" y="882984"/>
            <a:ext cx="3702063" cy="695459"/>
            <a:chOff x="183610" y="242902"/>
            <a:chExt cx="3702063" cy="695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5B8C94B-B0CC-4A2E-AA35-DB547A587B2B}"/>
                    </a:ext>
                  </a:extLst>
                </p:cNvPr>
                <p:cNvSpPr txBox="1"/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/>
                    <a:t>Circumference = </a:t>
                  </a:r>
                  <a14:m>
                    <m:oMath xmlns:m="http://schemas.openxmlformats.org/officeDocument/2006/math">
                      <m:r>
                        <a:rPr lang="el-GR" sz="28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GB" sz="2800" b="1" dirty="0"/>
                    <a:t> </a:t>
                  </a:r>
                  <a:r>
                    <a:rPr lang="en-GB" sz="2000" b="1" dirty="0"/>
                    <a:t>x Diameter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5B8C94B-B0CC-4A2E-AA35-DB547A587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151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B074116-A709-4706-A9C4-CB54BD47F002}"/>
                </a:ext>
              </a:extLst>
            </p:cNvPr>
            <p:cNvSpPr/>
            <p:nvPr/>
          </p:nvSpPr>
          <p:spPr>
            <a:xfrm>
              <a:off x="275542" y="242902"/>
              <a:ext cx="3573095" cy="69545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/>
              <p:nvPr/>
            </p:nvSpPr>
            <p:spPr>
              <a:xfrm>
                <a:off x="828140" y="4247179"/>
                <a:ext cx="19246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40" y="4247179"/>
                <a:ext cx="192462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/>
              <p:nvPr/>
            </p:nvSpPr>
            <p:spPr>
              <a:xfrm>
                <a:off x="828140" y="6065729"/>
                <a:ext cx="25180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=25.71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40" y="6065729"/>
                <a:ext cx="251806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2B6A0937-ED7E-4B08-A0FF-813F01BD7691}"/>
              </a:ext>
            </a:extLst>
          </p:cNvPr>
          <p:cNvSpPr txBox="1"/>
          <p:nvPr/>
        </p:nvSpPr>
        <p:spPr>
          <a:xfrm>
            <a:off x="2009774" y="364084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10 cm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4D7ADA7-B375-4011-8CD5-4FA5EB539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6241860"/>
            <a:ext cx="478760" cy="562214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FE19F6-FCB9-44A4-AEE1-26F432FB6B93}"/>
              </a:ext>
            </a:extLst>
          </p:cNvPr>
          <p:cNvCxnSpPr>
            <a:cxnSpLocks/>
          </p:cNvCxnSpPr>
          <p:nvPr/>
        </p:nvCxnSpPr>
        <p:spPr>
          <a:xfrm flipH="1">
            <a:off x="986647" y="3664212"/>
            <a:ext cx="2919636" cy="952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ck Arc 7">
            <a:extLst>
              <a:ext uri="{FF2B5EF4-FFF2-40B4-BE49-F238E27FC236}">
                <a16:creationId xmlns:a16="http://schemas.microsoft.com/office/drawing/2014/main" id="{123F6B46-4344-4564-94AF-7A225E2E011D}"/>
              </a:ext>
            </a:extLst>
          </p:cNvPr>
          <p:cNvSpPr/>
          <p:nvPr/>
        </p:nvSpPr>
        <p:spPr>
          <a:xfrm>
            <a:off x="1052149" y="2067209"/>
            <a:ext cx="2869200" cy="2869200"/>
          </a:xfrm>
          <a:prstGeom prst="blockArc">
            <a:avLst>
              <a:gd name="adj1" fmla="val 10800000"/>
              <a:gd name="adj2" fmla="val 21586498"/>
              <a:gd name="adj3" fmla="val 0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3DA29D-8921-4F6B-8893-98CA39D017E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023955" y="3496175"/>
            <a:ext cx="2897383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53C9A1-BA02-471E-B4DF-53368A561E8B}"/>
                  </a:ext>
                </a:extLst>
              </p:cNvPr>
              <p:cNvSpPr txBox="1"/>
              <p:nvPr/>
            </p:nvSpPr>
            <p:spPr>
              <a:xfrm>
                <a:off x="1402814" y="4888191"/>
                <a:ext cx="31303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10)÷2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53C9A1-BA02-471E-B4DF-53368A56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14" y="4888191"/>
                <a:ext cx="313034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E1B198-1DE2-4EE4-A44B-5B74A34A4330}"/>
                  </a:ext>
                </a:extLst>
              </p:cNvPr>
              <p:cNvSpPr txBox="1"/>
              <p:nvPr/>
            </p:nvSpPr>
            <p:spPr>
              <a:xfrm>
                <a:off x="1402814" y="5418660"/>
                <a:ext cx="1362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E1B198-1DE2-4EE4-A44B-5B74A34A4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14" y="5418660"/>
                <a:ext cx="136274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7AC1ADA-C4F8-4EFB-A5E0-940E1A42E71D}"/>
              </a:ext>
            </a:extLst>
          </p:cNvPr>
          <p:cNvSpPr txBox="1"/>
          <p:nvPr/>
        </p:nvSpPr>
        <p:spPr>
          <a:xfrm>
            <a:off x="4067399" y="607981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(2dp)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9615A0-CA28-462D-BD89-9A3C02AB1B71}"/>
              </a:ext>
            </a:extLst>
          </p:cNvPr>
          <p:cNvSpPr txBox="1"/>
          <p:nvPr/>
        </p:nvSpPr>
        <p:spPr>
          <a:xfrm>
            <a:off x="3556954" y="-66839"/>
            <a:ext cx="2792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Circumference of a Circle</a:t>
            </a:r>
          </a:p>
        </p:txBody>
      </p:sp>
    </p:spTree>
    <p:extLst>
      <p:ext uri="{BB962C8B-B14F-4D97-AF65-F5344CB8AC3E}">
        <p14:creationId xmlns:p14="http://schemas.microsoft.com/office/powerpoint/2010/main" val="9136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35167" y="316521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466509" y="369275"/>
            <a:ext cx="40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circumference of this circle.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-4717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4FCB6D-2EEA-4BA9-897D-5A744A36EB8F}"/>
              </a:ext>
            </a:extLst>
          </p:cNvPr>
          <p:cNvSpPr/>
          <p:nvPr/>
        </p:nvSpPr>
        <p:spPr>
          <a:xfrm>
            <a:off x="4982311" y="316522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E5F160-9308-4E4E-97A0-C720E839F8F4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C8920E-E5F0-4048-A067-87F0731131E8}"/>
              </a:ext>
            </a:extLst>
          </p:cNvPr>
          <p:cNvSpPr/>
          <p:nvPr/>
        </p:nvSpPr>
        <p:spPr>
          <a:xfrm>
            <a:off x="1292469" y="2013225"/>
            <a:ext cx="2206870" cy="22068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11BFB3-6FB8-4927-92B0-40A4DF35165D}"/>
              </a:ext>
            </a:extLst>
          </p:cNvPr>
          <p:cNvCxnSpPr>
            <a:cxnSpLocks/>
            <a:stCxn id="3" idx="6"/>
            <a:endCxn id="3" idx="2"/>
          </p:cNvCxnSpPr>
          <p:nvPr/>
        </p:nvCxnSpPr>
        <p:spPr>
          <a:xfrm flipH="1">
            <a:off x="1292469" y="3116660"/>
            <a:ext cx="220687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668EBDF-EF26-47A8-AC58-878D60D6CB9C}"/>
              </a:ext>
            </a:extLst>
          </p:cNvPr>
          <p:cNvSpPr txBox="1"/>
          <p:nvPr/>
        </p:nvSpPr>
        <p:spPr>
          <a:xfrm>
            <a:off x="1987294" y="270264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/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/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=15.71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4CD2A2-A748-4F15-8C8E-C69D9467E3FD}"/>
              </a:ext>
            </a:extLst>
          </p:cNvPr>
          <p:cNvCxnSpPr>
            <a:cxnSpLocks/>
            <a:stCxn id="3" idx="4"/>
            <a:endCxn id="3" idx="1"/>
          </p:cNvCxnSpPr>
          <p:nvPr/>
        </p:nvCxnSpPr>
        <p:spPr>
          <a:xfrm flipH="1" flipV="1">
            <a:off x="1615658" y="2336414"/>
            <a:ext cx="780246" cy="188368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B6A0937-ED7E-4B08-A0FF-813F01BD7691}"/>
              </a:ext>
            </a:extLst>
          </p:cNvPr>
          <p:cNvSpPr txBox="1"/>
          <p:nvPr/>
        </p:nvSpPr>
        <p:spPr>
          <a:xfrm rot="4019123">
            <a:off x="1953028" y="34030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4D7ADA7-B375-4011-8CD5-4FA5EB53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6241860"/>
            <a:ext cx="478760" cy="5622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C326D0-EDAA-4E03-8C72-D1EA7246ABCA}"/>
              </a:ext>
            </a:extLst>
          </p:cNvPr>
          <p:cNvSpPr txBox="1"/>
          <p:nvPr/>
        </p:nvSpPr>
        <p:spPr>
          <a:xfrm>
            <a:off x="5416837" y="371648"/>
            <a:ext cx="40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circumference of this circle.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1439EE-538C-41F2-A6EB-C21E0D4CC3B5}"/>
              </a:ext>
            </a:extLst>
          </p:cNvPr>
          <p:cNvSpPr/>
          <p:nvPr/>
        </p:nvSpPr>
        <p:spPr>
          <a:xfrm>
            <a:off x="6242797" y="2015598"/>
            <a:ext cx="2206870" cy="2206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80034A-503E-47DB-85C0-C7CD96A6D083}"/>
              </a:ext>
            </a:extLst>
          </p:cNvPr>
          <p:cNvCxnSpPr>
            <a:cxnSpLocks/>
            <a:stCxn id="21" idx="5"/>
            <a:endCxn id="21" idx="1"/>
          </p:cNvCxnSpPr>
          <p:nvPr/>
        </p:nvCxnSpPr>
        <p:spPr>
          <a:xfrm flipH="1" flipV="1">
            <a:off x="6565986" y="2338787"/>
            <a:ext cx="1560492" cy="156049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1B3D27-2EB2-49BA-AD97-4242BF8E6733}"/>
              </a:ext>
            </a:extLst>
          </p:cNvPr>
          <p:cNvGrpSpPr/>
          <p:nvPr/>
        </p:nvGrpSpPr>
        <p:grpSpPr>
          <a:xfrm>
            <a:off x="5495200" y="885357"/>
            <a:ext cx="3702063" cy="695459"/>
            <a:chOff x="183610" y="242902"/>
            <a:chExt cx="3702063" cy="695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11FB1D-6E2D-4BED-8F54-ED328EA49DF5}"/>
                    </a:ext>
                  </a:extLst>
                </p:cNvPr>
                <p:cNvSpPr txBox="1"/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/>
                    <a:t>Circumference = </a:t>
                  </a:r>
                  <a14:m>
                    <m:oMath xmlns:m="http://schemas.openxmlformats.org/officeDocument/2006/math">
                      <m:r>
                        <a:rPr lang="el-GR" sz="28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GB" sz="2800" b="1" dirty="0"/>
                    <a:t> </a:t>
                  </a:r>
                  <a:r>
                    <a:rPr lang="en-GB" sz="2000" b="1" dirty="0"/>
                    <a:t>x Diameter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11FB1D-6E2D-4BED-8F54-ED328EA49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64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67C3D55-FCA6-4BD7-B8FC-928D721F14B8}"/>
                </a:ext>
              </a:extLst>
            </p:cNvPr>
            <p:cNvSpPr/>
            <p:nvPr/>
          </p:nvSpPr>
          <p:spPr>
            <a:xfrm>
              <a:off x="275542" y="242902"/>
              <a:ext cx="3573095" cy="69545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EDB7ADC-7C7B-481A-A54D-8EAF3C3DAEAD}"/>
              </a:ext>
            </a:extLst>
          </p:cNvPr>
          <p:cNvSpPr txBox="1"/>
          <p:nvPr/>
        </p:nvSpPr>
        <p:spPr>
          <a:xfrm rot="2636219">
            <a:off x="7175366" y="285132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150570B-56AD-432F-BC61-61753B9D1412}"/>
                  </a:ext>
                </a:extLst>
              </p:cNvPr>
              <p:cNvSpPr txBox="1"/>
              <p:nvPr/>
            </p:nvSpPr>
            <p:spPr>
              <a:xfrm>
                <a:off x="6236528" y="4654395"/>
                <a:ext cx="1846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×8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150570B-56AD-432F-BC61-61753B9D1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528" y="4654395"/>
                <a:ext cx="184627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C63FB3-3D76-4761-BA22-D4D614705443}"/>
                  </a:ext>
                </a:extLst>
              </p:cNvPr>
              <p:cNvSpPr txBox="1"/>
              <p:nvPr/>
            </p:nvSpPr>
            <p:spPr>
              <a:xfrm>
                <a:off x="6608735" y="5263995"/>
                <a:ext cx="21391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=25.13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C63FB3-3D76-4761-BA22-D4D614705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735" y="5263995"/>
                <a:ext cx="213917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2705F-4745-406B-9126-F4EC3A7021EA}"/>
              </a:ext>
            </a:extLst>
          </p:cNvPr>
          <p:cNvCxnSpPr>
            <a:cxnSpLocks/>
            <a:stCxn id="21" idx="7"/>
          </p:cNvCxnSpPr>
          <p:nvPr/>
        </p:nvCxnSpPr>
        <p:spPr>
          <a:xfrm flipH="1">
            <a:off x="6327648" y="2338787"/>
            <a:ext cx="1798830" cy="41660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140132-AE4B-4FE1-AABC-89C4B7999823}"/>
              </a:ext>
            </a:extLst>
          </p:cNvPr>
          <p:cNvSpPr txBox="1"/>
          <p:nvPr/>
        </p:nvSpPr>
        <p:spPr>
          <a:xfrm rot="20826324">
            <a:off x="7044033" y="210416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DDCE0C-CC8D-4FA4-AAF8-1EAE603B89E6}"/>
              </a:ext>
            </a:extLst>
          </p:cNvPr>
          <p:cNvSpPr txBox="1"/>
          <p:nvPr/>
        </p:nvSpPr>
        <p:spPr>
          <a:xfrm>
            <a:off x="4067399" y="527701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(2dp)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5DAF72-C409-402F-86A4-61224D4BB3DD}"/>
              </a:ext>
            </a:extLst>
          </p:cNvPr>
          <p:cNvSpPr txBox="1"/>
          <p:nvPr/>
        </p:nvSpPr>
        <p:spPr>
          <a:xfrm>
            <a:off x="9020920" y="527700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(2dp)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D52687-5A68-42FD-871B-8C917FAD367A}"/>
              </a:ext>
            </a:extLst>
          </p:cNvPr>
          <p:cNvSpPr/>
          <p:nvPr/>
        </p:nvSpPr>
        <p:spPr>
          <a:xfrm>
            <a:off x="2341023" y="3061779"/>
            <a:ext cx="109762" cy="109762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616AC-7612-463E-AB35-82640229A144}"/>
              </a:ext>
            </a:extLst>
          </p:cNvPr>
          <p:cNvSpPr txBox="1"/>
          <p:nvPr/>
        </p:nvSpPr>
        <p:spPr>
          <a:xfrm>
            <a:off x="3556954" y="-66839"/>
            <a:ext cx="2792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Circumference of a Circle</a:t>
            </a:r>
          </a:p>
        </p:txBody>
      </p:sp>
    </p:spTree>
    <p:extLst>
      <p:ext uri="{BB962C8B-B14F-4D97-AF65-F5344CB8AC3E}">
        <p14:creationId xmlns:p14="http://schemas.microsoft.com/office/powerpoint/2010/main" val="28872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35167" y="316521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466509" y="369275"/>
            <a:ext cx="40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circumference of this circle.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-4717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4FCB6D-2EEA-4BA9-897D-5A744A36EB8F}"/>
              </a:ext>
            </a:extLst>
          </p:cNvPr>
          <p:cNvSpPr/>
          <p:nvPr/>
        </p:nvSpPr>
        <p:spPr>
          <a:xfrm>
            <a:off x="4982311" y="316522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E5F160-9308-4E4E-97A0-C720E839F8F4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C8920E-E5F0-4048-A067-87F0731131E8}"/>
              </a:ext>
            </a:extLst>
          </p:cNvPr>
          <p:cNvSpPr/>
          <p:nvPr/>
        </p:nvSpPr>
        <p:spPr>
          <a:xfrm>
            <a:off x="1292469" y="2013225"/>
            <a:ext cx="2206870" cy="22068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11BFB3-6FB8-4927-92B0-40A4DF35165D}"/>
              </a:ext>
            </a:extLst>
          </p:cNvPr>
          <p:cNvCxnSpPr>
            <a:cxnSpLocks/>
            <a:stCxn id="3" idx="6"/>
            <a:endCxn id="3" idx="2"/>
          </p:cNvCxnSpPr>
          <p:nvPr/>
        </p:nvCxnSpPr>
        <p:spPr>
          <a:xfrm flipH="1">
            <a:off x="1292469" y="3116660"/>
            <a:ext cx="220687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668EBDF-EF26-47A8-AC58-878D60D6CB9C}"/>
              </a:ext>
            </a:extLst>
          </p:cNvPr>
          <p:cNvSpPr txBox="1"/>
          <p:nvPr/>
        </p:nvSpPr>
        <p:spPr>
          <a:xfrm>
            <a:off x="1987294" y="270264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/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82893-D975-4C3C-9F4F-4A9CCF99D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0" y="4652022"/>
                <a:ext cx="184627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/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=15.71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E65E84-E2A1-4A21-B004-2F70363A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07" y="5261622"/>
                <a:ext cx="213917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4CD2A2-A748-4F15-8C8E-C69D9467E3FD}"/>
              </a:ext>
            </a:extLst>
          </p:cNvPr>
          <p:cNvCxnSpPr>
            <a:cxnSpLocks/>
            <a:stCxn id="3" idx="4"/>
            <a:endCxn id="3" idx="1"/>
          </p:cNvCxnSpPr>
          <p:nvPr/>
        </p:nvCxnSpPr>
        <p:spPr>
          <a:xfrm flipH="1" flipV="1">
            <a:off x="1615658" y="2336414"/>
            <a:ext cx="780246" cy="188368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B6A0937-ED7E-4B08-A0FF-813F01BD7691}"/>
              </a:ext>
            </a:extLst>
          </p:cNvPr>
          <p:cNvSpPr txBox="1"/>
          <p:nvPr/>
        </p:nvSpPr>
        <p:spPr>
          <a:xfrm rot="4019123">
            <a:off x="1953028" y="34030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4D7ADA7-B375-4011-8CD5-4FA5EB53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6241860"/>
            <a:ext cx="478760" cy="5622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C326D0-EDAA-4E03-8C72-D1EA7246ABCA}"/>
              </a:ext>
            </a:extLst>
          </p:cNvPr>
          <p:cNvSpPr txBox="1"/>
          <p:nvPr/>
        </p:nvSpPr>
        <p:spPr>
          <a:xfrm>
            <a:off x="5416837" y="371648"/>
            <a:ext cx="40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Find the circumference of this circle.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1439EE-538C-41F2-A6EB-C21E0D4CC3B5}"/>
              </a:ext>
            </a:extLst>
          </p:cNvPr>
          <p:cNvSpPr/>
          <p:nvPr/>
        </p:nvSpPr>
        <p:spPr>
          <a:xfrm>
            <a:off x="6242797" y="2015598"/>
            <a:ext cx="2206870" cy="220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80034A-503E-47DB-85C0-C7CD96A6D083}"/>
              </a:ext>
            </a:extLst>
          </p:cNvPr>
          <p:cNvCxnSpPr>
            <a:cxnSpLocks/>
            <a:stCxn id="21" idx="4"/>
          </p:cNvCxnSpPr>
          <p:nvPr/>
        </p:nvCxnSpPr>
        <p:spPr>
          <a:xfrm flipH="1" flipV="1">
            <a:off x="7346231" y="3182757"/>
            <a:ext cx="1" cy="103971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1B3D27-2EB2-49BA-AD97-4242BF8E6733}"/>
              </a:ext>
            </a:extLst>
          </p:cNvPr>
          <p:cNvGrpSpPr/>
          <p:nvPr/>
        </p:nvGrpSpPr>
        <p:grpSpPr>
          <a:xfrm>
            <a:off x="5495200" y="885357"/>
            <a:ext cx="3702063" cy="695459"/>
            <a:chOff x="183610" y="242902"/>
            <a:chExt cx="3702063" cy="695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11FB1D-6E2D-4BED-8F54-ED328EA49DF5}"/>
                    </a:ext>
                  </a:extLst>
                </p:cNvPr>
                <p:cNvSpPr txBox="1"/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/>
                    <a:t>Circumference = </a:t>
                  </a:r>
                  <a14:m>
                    <m:oMath xmlns:m="http://schemas.openxmlformats.org/officeDocument/2006/math">
                      <m:r>
                        <a:rPr lang="el-GR" sz="28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GB" sz="2800" b="1" dirty="0"/>
                    <a:t> </a:t>
                  </a:r>
                  <a:r>
                    <a:rPr lang="en-GB" sz="2000" b="1" dirty="0"/>
                    <a:t>x Diameter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11FB1D-6E2D-4BED-8F54-ED328EA49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10" y="281816"/>
                  <a:ext cx="3702063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64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67C3D55-FCA6-4BD7-B8FC-928D721F14B8}"/>
                </a:ext>
              </a:extLst>
            </p:cNvPr>
            <p:cNvSpPr/>
            <p:nvPr/>
          </p:nvSpPr>
          <p:spPr>
            <a:xfrm>
              <a:off x="275542" y="242902"/>
              <a:ext cx="3573095" cy="69545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EDB7ADC-7C7B-481A-A54D-8EAF3C3DAEAD}"/>
              </a:ext>
            </a:extLst>
          </p:cNvPr>
          <p:cNvSpPr txBox="1"/>
          <p:nvPr/>
        </p:nvSpPr>
        <p:spPr>
          <a:xfrm>
            <a:off x="7314622" y="3310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7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150570B-56AD-432F-BC61-61753B9D1412}"/>
                  </a:ext>
                </a:extLst>
              </p:cNvPr>
              <p:cNvSpPr txBox="1"/>
              <p:nvPr/>
            </p:nvSpPr>
            <p:spPr>
              <a:xfrm>
                <a:off x="6236528" y="4654395"/>
                <a:ext cx="20739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×14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150570B-56AD-432F-BC61-61753B9D1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528" y="4654395"/>
                <a:ext cx="207390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C63FB3-3D76-4761-BA22-D4D614705443}"/>
                  </a:ext>
                </a:extLst>
              </p:cNvPr>
              <p:cNvSpPr txBox="1"/>
              <p:nvPr/>
            </p:nvSpPr>
            <p:spPr>
              <a:xfrm>
                <a:off x="6608735" y="5263995"/>
                <a:ext cx="21391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=43.98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C63FB3-3D76-4761-BA22-D4D614705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735" y="5263995"/>
                <a:ext cx="213917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2705F-4745-406B-9126-F4EC3A7021EA}"/>
              </a:ext>
            </a:extLst>
          </p:cNvPr>
          <p:cNvCxnSpPr>
            <a:cxnSpLocks/>
          </p:cNvCxnSpPr>
          <p:nvPr/>
        </p:nvCxnSpPr>
        <p:spPr>
          <a:xfrm flipH="1" flipV="1">
            <a:off x="6327648" y="2755392"/>
            <a:ext cx="2060214" cy="4935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140132-AE4B-4FE1-AABC-89C4B7999823}"/>
              </a:ext>
            </a:extLst>
          </p:cNvPr>
          <p:cNvSpPr txBox="1"/>
          <p:nvPr/>
        </p:nvSpPr>
        <p:spPr>
          <a:xfrm>
            <a:off x="7045417" y="2367938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11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46723A-FF58-4288-A80A-00F9F38EDDDF}"/>
              </a:ext>
            </a:extLst>
          </p:cNvPr>
          <p:cNvSpPr txBox="1"/>
          <p:nvPr/>
        </p:nvSpPr>
        <p:spPr>
          <a:xfrm>
            <a:off x="4067399" y="527701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(2dp)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8F9C6F-E03B-4E47-8BCE-49DA3E1E33BC}"/>
              </a:ext>
            </a:extLst>
          </p:cNvPr>
          <p:cNvSpPr/>
          <p:nvPr/>
        </p:nvSpPr>
        <p:spPr>
          <a:xfrm>
            <a:off x="2341023" y="3061779"/>
            <a:ext cx="109762" cy="109762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2EA0663-F1E7-4546-8B66-C4112695C350}"/>
              </a:ext>
            </a:extLst>
          </p:cNvPr>
          <p:cNvSpPr/>
          <p:nvPr/>
        </p:nvSpPr>
        <p:spPr>
          <a:xfrm>
            <a:off x="7291351" y="3064152"/>
            <a:ext cx="109762" cy="109762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DFD31D-8F0D-43E4-AD67-7851972BC85E}"/>
              </a:ext>
            </a:extLst>
          </p:cNvPr>
          <p:cNvSpPr txBox="1"/>
          <p:nvPr/>
        </p:nvSpPr>
        <p:spPr>
          <a:xfrm>
            <a:off x="3556954" y="-66839"/>
            <a:ext cx="2792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Circumference of a Circle</a:t>
            </a:r>
          </a:p>
        </p:txBody>
      </p:sp>
    </p:spTree>
    <p:extLst>
      <p:ext uri="{BB962C8B-B14F-4D97-AF65-F5344CB8AC3E}">
        <p14:creationId xmlns:p14="http://schemas.microsoft.com/office/powerpoint/2010/main" val="5751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 w="28575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10360</TotalTime>
  <Words>953</Words>
  <Application>Microsoft Office PowerPoint</Application>
  <PresentationFormat>A4 Paper (210x297 mm)</PresentationFormat>
  <Paragraphs>222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Stencil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Kite</cp:lastModifiedBy>
  <cp:revision>474</cp:revision>
  <cp:lastPrinted>2017-12-31T22:38:51Z</cp:lastPrinted>
  <dcterms:created xsi:type="dcterms:W3CDTF">2017-01-17T16:57:04Z</dcterms:created>
  <dcterms:modified xsi:type="dcterms:W3CDTF">2019-11-24T05:39:46Z</dcterms:modified>
</cp:coreProperties>
</file>